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4"/>
    <p:sldMasterId id="2147483721" r:id="rId5"/>
  </p:sldMasterIdLst>
  <p:notesMasterIdLst>
    <p:notesMasterId r:id="rId71"/>
  </p:notesMasterIdLst>
  <p:sldIdLst>
    <p:sldId id="256" r:id="rId6"/>
    <p:sldId id="3385" r:id="rId7"/>
    <p:sldId id="3277" r:id="rId8"/>
    <p:sldId id="3350" r:id="rId9"/>
    <p:sldId id="3345" r:id="rId10"/>
    <p:sldId id="2910" r:id="rId11"/>
    <p:sldId id="2908" r:id="rId12"/>
    <p:sldId id="2907" r:id="rId13"/>
    <p:sldId id="3354" r:id="rId14"/>
    <p:sldId id="3403" r:id="rId15"/>
    <p:sldId id="3407" r:id="rId16"/>
    <p:sldId id="3356" r:id="rId17"/>
    <p:sldId id="3357" r:id="rId18"/>
    <p:sldId id="3359" r:id="rId19"/>
    <p:sldId id="3360" r:id="rId20"/>
    <p:sldId id="3262" r:id="rId21"/>
    <p:sldId id="3261" r:id="rId22"/>
    <p:sldId id="3362" r:id="rId23"/>
    <p:sldId id="3365" r:id="rId24"/>
    <p:sldId id="3366" r:id="rId25"/>
    <p:sldId id="3368" r:id="rId26"/>
    <p:sldId id="3369" r:id="rId27"/>
    <p:sldId id="3389" r:id="rId28"/>
    <p:sldId id="3408" r:id="rId29"/>
    <p:sldId id="3203" r:id="rId30"/>
    <p:sldId id="3202" r:id="rId31"/>
    <p:sldId id="3375" r:id="rId32"/>
    <p:sldId id="3163" r:id="rId33"/>
    <p:sldId id="3161" r:id="rId34"/>
    <p:sldId id="3160" r:id="rId35"/>
    <p:sldId id="3158" r:id="rId36"/>
    <p:sldId id="3379" r:id="rId37"/>
    <p:sldId id="3402" r:id="rId38"/>
    <p:sldId id="3048" r:id="rId39"/>
    <p:sldId id="3054" r:id="rId40"/>
    <p:sldId id="3055" r:id="rId41"/>
    <p:sldId id="3378" r:id="rId42"/>
    <p:sldId id="3177" r:id="rId43"/>
    <p:sldId id="3176" r:id="rId44"/>
    <p:sldId id="3231" r:id="rId45"/>
    <p:sldId id="3172" r:id="rId46"/>
    <p:sldId id="3381" r:id="rId47"/>
    <p:sldId id="3298" r:id="rId48"/>
    <p:sldId id="3296" r:id="rId49"/>
    <p:sldId id="3295" r:id="rId50"/>
    <p:sldId id="3382" r:id="rId51"/>
    <p:sldId id="3398" r:id="rId52"/>
    <p:sldId id="3080" r:id="rId53"/>
    <p:sldId id="3081" r:id="rId54"/>
    <p:sldId id="3082" r:id="rId55"/>
    <p:sldId id="3078" r:id="rId56"/>
    <p:sldId id="3399" r:id="rId57"/>
    <p:sldId id="3087" r:id="rId58"/>
    <p:sldId id="3377" r:id="rId59"/>
    <p:sldId id="3228" r:id="rId60"/>
    <p:sldId id="2724" r:id="rId61"/>
    <p:sldId id="3167" r:id="rId62"/>
    <p:sldId id="3383" r:id="rId63"/>
    <p:sldId id="3098" r:id="rId64"/>
    <p:sldId id="3099" r:id="rId65"/>
    <p:sldId id="3355" r:id="rId66"/>
    <p:sldId id="3056" r:id="rId67"/>
    <p:sldId id="3102" r:id="rId68"/>
    <p:sldId id="3400" r:id="rId69"/>
    <p:sldId id="2966" r:id="rId70"/>
  </p:sldIdLst>
  <p:sldSz cx="9144000" cy="5143500" type="screen16x9"/>
  <p:notesSz cx="6858000" cy="9144000"/>
  <p:embeddedFontLst>
    <p:embeddedFont>
      <p:font typeface="Calibri" panose="020F0502020204030204" pitchFamily="34" charset="0"/>
      <p:regular r:id="rId72"/>
      <p:bold r:id="rId73"/>
      <p:italic r:id="rId74"/>
      <p:boldItalic r:id="rId75"/>
    </p:embeddedFont>
    <p:embeddedFont>
      <p:font typeface="Poppins" panose="00000500000000000000" pitchFamily="2" charset="0"/>
      <p:regular r:id="rId76"/>
      <p:bold r:id="rId77"/>
      <p:italic r:id="rId78"/>
      <p:boldItalic r:id="rId79"/>
    </p:embeddedFont>
    <p:embeddedFont>
      <p:font typeface="Poppins Light" panose="00000400000000000000" pitchFamily="2" charset="0"/>
      <p:regular r:id="rId80"/>
      <p:bold r:id="rId81"/>
      <p:italic r:id="rId82"/>
      <p:boldItalic r:id="rId83"/>
    </p:embeddedFont>
    <p:embeddedFont>
      <p:font typeface="Tahoma" panose="020B0604030504040204" pitchFamily="34" charset="0"/>
      <p:regular r:id="rId84"/>
      <p:bold r:id="rId85"/>
    </p:embeddedFont>
    <p:embeddedFont>
      <p:font typeface="TW Cen MT" panose="020B0602020104020603" pitchFamily="34"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3CD616-9EF9-F58E-C6C9-340866436BC3}" name="Lespron, Alana" initials="LA" userId="S::aml3230@lausd.net::4fe9ae4e-81db-45a0-bd1f-240546be2c7d" providerId="AD"/>
  <p188:author id="{9C15CB26-B04F-C907-7865-E030535B4320}" name="Cuarezma, Erika" initials="CE" userId="S::erika.cuarezma@lausd.net::98b47582-0263-443e-8121-895df7f1f2d6" providerId="AD"/>
  <p188:author id="{54AA972B-E4E0-187F-E3BF-CC90E93EF6A2}" name="Overturf, James" initials="OJ" userId="S::james.overturf@lausd.net::66939958-68b3-441b-a178-1d07ebf68e6b" providerId="AD"/>
  <p188:author id="{756DE936-52C2-C5C3-0C53-26C785A6EC38}" name="Farris, Angelica" initials="FA" userId="S::angelica.farris@lausd.net::dca54e27-860a-4d4c-a4ec-372134639425" providerId="AD"/>
  <p188:author id="{36197D3C-DB7C-8844-EDD8-2465DDDB0E92}" name="Bolanos, Sugey" initials="BS" userId="S::smb9190@lausd.net::ef4e3d6e-d9c1-47fe-b114-fc937946a070" providerId="AD"/>
  <p188:author id="{73AE3E87-215B-4E5F-05F2-CDE9DF0CE161}" name="Pena, Meryll" initials="PM" userId="S::meryll.pena@lausd.net::b8eaef6e-1b13-433d-81a2-95266fa734cb" providerId="AD"/>
  <p188:author id="{A9E178A1-6743-77D7-646A-51B9232C46C3}" name="Worship, La Juana" initials="WJ" userId="S::lwillis@lausd.net::c57edfb2-a103-4939-8858-4ba6f70b7ce6" providerId="AD"/>
  <p188:author id="{F43E76D1-DC81-3512-449E-4A278BF6BDEE}" name="Deshazier, Taseanda" initials="DT" userId="S::t.deshazier@lausd.net::e3e19f53-770a-470f-bda1-7ae64621126c" providerId="AD"/>
  <p188:author id="{25B1C9D3-27D9-7193-7F9E-9B87CF4010C0}" name="Lopez, Lydia" initials="LL" userId="S::lydia.lopez@lausd.net::4d3422b9-f792-4be8-834c-7fb8599f7c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9900"/>
    <a:srgbClr val="008000"/>
    <a:srgbClr val="BD22BF"/>
    <a:srgbClr val="FC5EC4"/>
    <a:srgbClr val="33CCFF"/>
    <a:srgbClr val="EC0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FC692-8C12-4C86-9176-7E73A9DB0211}" v="6" dt="2023-09-28T22:09:34.144"/>
    <p1510:client id="{BA9B78B4-FF51-46CC-EEC2-F1F14E41EF17}" v="26" dt="2023-09-28T18:38:53.313"/>
    <p1510:client id="{F7F4C96C-86C3-DD21-5116-D3408D0D0E7E}" v="12" dt="2023-09-28T16:05:54.367"/>
  </p1510:revLst>
</p1510:revInfo>
</file>

<file path=ppt/tableStyles.xml><?xml version="1.0" encoding="utf-8"?>
<a:tblStyleLst xmlns:a="http://schemas.openxmlformats.org/drawingml/2006/main" def="{5E6D8271-C306-4CF9-BD5C-4D18D75ECCAA}">
  <a:tblStyle styleId="{5E6D8271-C306-4CF9-BD5C-4D18D75ECCAA}"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3B454D4-C8A6-4A44-8417-DB5BA7259ABF}" styleName="Table_1">
    <a:wholeTbl>
      <a:tcTxStyle>
        <a:font>
          <a:latin typeface="Arial"/>
          <a:ea typeface="Arial"/>
          <a:cs typeface="Arial"/>
        </a:font>
        <a:srgbClr val="000000"/>
      </a:tcTxStyle>
      <a:tcStyle>
        <a:tcBdr>
          <a:left>
            <a:ln w="28575" cap="flat" cmpd="sng">
              <a:solidFill>
                <a:srgbClr val="1C4587"/>
              </a:solidFill>
              <a:prstDash val="solid"/>
              <a:round/>
              <a:headEnd type="none" w="sm" len="sm"/>
              <a:tailEnd type="none" w="sm" len="sm"/>
            </a:ln>
          </a:left>
          <a:right>
            <a:ln w="28575" cap="flat" cmpd="sng">
              <a:solidFill>
                <a:srgbClr val="1C4587"/>
              </a:solidFill>
              <a:prstDash val="solid"/>
              <a:round/>
              <a:headEnd type="none" w="sm" len="sm"/>
              <a:tailEnd type="none" w="sm" len="sm"/>
            </a:ln>
          </a:right>
          <a:top>
            <a:ln w="28575" cap="flat" cmpd="sng">
              <a:solidFill>
                <a:srgbClr val="1C4587"/>
              </a:solidFill>
              <a:prstDash val="solid"/>
              <a:round/>
              <a:headEnd type="none" w="sm" len="sm"/>
              <a:tailEnd type="none" w="sm" len="sm"/>
            </a:ln>
          </a:top>
          <a:bottom>
            <a:ln w="28575" cap="flat" cmpd="sng">
              <a:solidFill>
                <a:srgbClr val="1C4587"/>
              </a:solidFill>
              <a:prstDash val="solid"/>
              <a:round/>
              <a:headEnd type="none" w="sm" len="sm"/>
              <a:tailEnd type="none" w="sm" len="sm"/>
            </a:ln>
          </a:bottom>
          <a:insideH>
            <a:ln w="28575" cap="flat" cmpd="sng">
              <a:solidFill>
                <a:srgbClr val="1C4587"/>
              </a:solidFill>
              <a:prstDash val="solid"/>
              <a:round/>
              <a:headEnd type="none" w="sm" len="sm"/>
              <a:tailEnd type="none" w="sm" len="sm"/>
            </a:ln>
          </a:insideH>
          <a:insideV>
            <a:ln w="28575" cap="flat" cmpd="sng">
              <a:solidFill>
                <a:srgbClr val="1C4587"/>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3.fntdata"/><Relationship Id="rId89" Type="http://schemas.openxmlformats.org/officeDocument/2006/relationships/font" Target="fonts/font18.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Master" Target="slideMasters/slideMaster2.xml"/><Relationship Id="rId90" Type="http://schemas.openxmlformats.org/officeDocument/2006/relationships/presProps" Target="presProps.xml"/><Relationship Id="rId95" Type="http://schemas.microsoft.com/office/2018/10/relationships/authors" Targe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font" Target="fonts/font17.fntdata"/><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5.fntdata"/><Relationship Id="rId7" Type="http://schemas.openxmlformats.org/officeDocument/2006/relationships/slide" Target="slides/slide2.xml"/><Relationship Id="rId71" Type="http://schemas.openxmlformats.org/officeDocument/2006/relationships/notesMaster" Target="notesMasters/notesMaster1.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6.fntdata"/><Relationship Id="rId61" Type="http://schemas.openxmlformats.org/officeDocument/2006/relationships/slide" Target="slides/slide56.xml"/><Relationship Id="rId82" Type="http://schemas.openxmlformats.org/officeDocument/2006/relationships/font" Target="fonts/font11.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403A0-DB70-41CA-9725-15F2FB82067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FF04AEE1-2DAD-4C03-AA62-F413F0AFC1DE}">
      <dgm:prSet phldrT="[Text]" phldr="0"/>
      <dgm:spPr/>
      <dgm:t>
        <a:bodyPr/>
        <a:lstStyle/>
        <a:p>
          <a:pPr rtl="0"/>
          <a:r>
            <a:rPr lang="en-US">
              <a:latin typeface="Arial"/>
            </a:rPr>
            <a:t>Identify student's needs.</a:t>
          </a:r>
          <a:endParaRPr lang="en-US"/>
        </a:p>
      </dgm:t>
    </dgm:pt>
    <dgm:pt modelId="{5E9647FA-3691-43E2-A408-1442A4EA021F}" type="parTrans" cxnId="{F660165F-DAD8-431E-A393-9DBD99E2DFDD}">
      <dgm:prSet/>
      <dgm:spPr/>
      <dgm:t>
        <a:bodyPr/>
        <a:lstStyle/>
        <a:p>
          <a:endParaRPr lang="en-US"/>
        </a:p>
      </dgm:t>
    </dgm:pt>
    <dgm:pt modelId="{F2A773B6-D46B-4DDA-8994-BE0699E14A4C}" type="sibTrans" cxnId="{F660165F-DAD8-431E-A393-9DBD99E2DFDD}">
      <dgm:prSet/>
      <dgm:spPr/>
      <dgm:t>
        <a:bodyPr/>
        <a:lstStyle/>
        <a:p>
          <a:endParaRPr lang="en-US"/>
        </a:p>
      </dgm:t>
    </dgm:pt>
    <dgm:pt modelId="{058FE205-C971-408F-BA33-5747E5D807C3}">
      <dgm:prSet phldrT="[Text]" phldr="0"/>
      <dgm:spPr/>
      <dgm:t>
        <a:bodyPr/>
        <a:lstStyle/>
        <a:p>
          <a:pPr rtl="0"/>
          <a:r>
            <a:rPr lang="en-US">
              <a:latin typeface="Arial"/>
            </a:rPr>
            <a:t>Match needs to available supports.</a:t>
          </a:r>
          <a:endParaRPr lang="en-US"/>
        </a:p>
      </dgm:t>
    </dgm:pt>
    <dgm:pt modelId="{AA72C928-9E0F-462D-AAD1-9CA2A469E276}" type="parTrans" cxnId="{18625BD0-26BC-47D1-B176-66F06F473102}">
      <dgm:prSet/>
      <dgm:spPr/>
      <dgm:t>
        <a:bodyPr/>
        <a:lstStyle/>
        <a:p>
          <a:endParaRPr lang="en-US"/>
        </a:p>
      </dgm:t>
    </dgm:pt>
    <dgm:pt modelId="{3E4FA110-62DA-4944-B0A4-06721926692C}" type="sibTrans" cxnId="{18625BD0-26BC-47D1-B176-66F06F473102}">
      <dgm:prSet/>
      <dgm:spPr/>
      <dgm:t>
        <a:bodyPr/>
        <a:lstStyle/>
        <a:p>
          <a:endParaRPr lang="en-US"/>
        </a:p>
      </dgm:t>
    </dgm:pt>
    <dgm:pt modelId="{D66641E9-D8CD-4F7E-9955-B998E9A391BF}">
      <dgm:prSet phldrT="[Text]" phldr="0"/>
      <dgm:spPr/>
      <dgm:t>
        <a:bodyPr/>
        <a:lstStyle/>
        <a:p>
          <a:pPr rtl="0"/>
          <a:r>
            <a:rPr lang="en-US">
              <a:latin typeface="Arial"/>
            </a:rPr>
            <a:t>Use supports during instruction.</a:t>
          </a:r>
          <a:endParaRPr lang="en-US"/>
        </a:p>
      </dgm:t>
    </dgm:pt>
    <dgm:pt modelId="{48058DC4-B046-45D5-91E3-83E93CB484FD}" type="parTrans" cxnId="{EE855E64-FE32-409C-8245-5D9CFA9D9DE9}">
      <dgm:prSet/>
      <dgm:spPr/>
      <dgm:t>
        <a:bodyPr/>
        <a:lstStyle/>
        <a:p>
          <a:endParaRPr lang="en-US"/>
        </a:p>
      </dgm:t>
    </dgm:pt>
    <dgm:pt modelId="{616CD294-F3BF-4079-B438-7B13AEEEE881}" type="sibTrans" cxnId="{EE855E64-FE32-409C-8245-5D9CFA9D9DE9}">
      <dgm:prSet/>
      <dgm:spPr/>
      <dgm:t>
        <a:bodyPr/>
        <a:lstStyle/>
        <a:p>
          <a:endParaRPr lang="en-US"/>
        </a:p>
      </dgm:t>
    </dgm:pt>
    <dgm:pt modelId="{1091A357-8354-44C1-B6AC-FAD32D92E17C}">
      <dgm:prSet phldrT="[Text]" phldr="0"/>
      <dgm:spPr/>
      <dgm:t>
        <a:bodyPr/>
        <a:lstStyle/>
        <a:p>
          <a:pPr rtl="0"/>
          <a:r>
            <a:rPr lang="en-US">
              <a:latin typeface="Arial"/>
            </a:rPr>
            <a:t>Use supports during IAs and practice and training tests.</a:t>
          </a:r>
          <a:endParaRPr lang="en-US"/>
        </a:p>
      </dgm:t>
    </dgm:pt>
    <dgm:pt modelId="{ABEFE984-9D6F-4F57-BA81-9917BE412C4D}" type="parTrans" cxnId="{48194AAB-5716-4D1D-9B52-96E04F5692C5}">
      <dgm:prSet/>
      <dgm:spPr/>
      <dgm:t>
        <a:bodyPr/>
        <a:lstStyle/>
        <a:p>
          <a:endParaRPr lang="en-US"/>
        </a:p>
      </dgm:t>
    </dgm:pt>
    <dgm:pt modelId="{68D5B8A9-1265-4A6B-BA07-4F49479AC9A0}" type="sibTrans" cxnId="{48194AAB-5716-4D1D-9B52-96E04F5692C5}">
      <dgm:prSet/>
      <dgm:spPr/>
      <dgm:t>
        <a:bodyPr/>
        <a:lstStyle/>
        <a:p>
          <a:endParaRPr lang="en-US"/>
        </a:p>
      </dgm:t>
    </dgm:pt>
    <dgm:pt modelId="{07E84A26-F99A-44BF-90C6-E29D74CA9D92}">
      <dgm:prSet phldrT="[Text]" phldr="0"/>
      <dgm:spPr/>
      <dgm:t>
        <a:bodyPr/>
        <a:lstStyle/>
        <a:p>
          <a:pPr rtl="0"/>
          <a:r>
            <a:rPr lang="en-US">
              <a:latin typeface="Arial"/>
            </a:rPr>
            <a:t>Evaluate effectiveness of supports and finalize support selections.</a:t>
          </a:r>
          <a:endParaRPr lang="en-US"/>
        </a:p>
      </dgm:t>
    </dgm:pt>
    <dgm:pt modelId="{99D59106-2D7F-4175-BC88-EB69EF918F2D}" type="parTrans" cxnId="{D4A514CA-8AE4-45C8-BF75-A599E935F109}">
      <dgm:prSet/>
      <dgm:spPr/>
      <dgm:t>
        <a:bodyPr/>
        <a:lstStyle/>
        <a:p>
          <a:endParaRPr lang="en-US"/>
        </a:p>
      </dgm:t>
    </dgm:pt>
    <dgm:pt modelId="{6451F02D-A399-4B1F-8663-58FE5B4DD6DD}" type="sibTrans" cxnId="{D4A514CA-8AE4-45C8-BF75-A599E935F109}">
      <dgm:prSet/>
      <dgm:spPr/>
      <dgm:t>
        <a:bodyPr/>
        <a:lstStyle/>
        <a:p>
          <a:endParaRPr lang="en-US"/>
        </a:p>
      </dgm:t>
    </dgm:pt>
    <dgm:pt modelId="{52DBD68D-F38B-4BB8-AB7B-4A40C1EE4DA6}">
      <dgm:prSet phldr="0"/>
      <dgm:spPr/>
      <dgm:t>
        <a:bodyPr/>
        <a:lstStyle/>
        <a:p>
          <a:pPr rtl="0"/>
          <a:r>
            <a:rPr lang="en-US">
              <a:latin typeface="Arial"/>
            </a:rPr>
            <a:t>Enter supports in TOMS for summative assessments.</a:t>
          </a:r>
        </a:p>
      </dgm:t>
    </dgm:pt>
    <dgm:pt modelId="{11D1A03B-9BB6-4E27-A614-8CFE80D31E96}" type="parTrans" cxnId="{C7ED012D-C86D-404D-9E4C-C24F43CB378C}">
      <dgm:prSet/>
      <dgm:spPr/>
    </dgm:pt>
    <dgm:pt modelId="{E866128F-A922-45B9-A2A9-C237B49E22ED}" type="sibTrans" cxnId="{C7ED012D-C86D-404D-9E4C-C24F43CB378C}">
      <dgm:prSet/>
      <dgm:spPr/>
    </dgm:pt>
    <dgm:pt modelId="{5AEB0E5B-96FC-4E8B-A7C6-98ECE55215EB}">
      <dgm:prSet phldr="0"/>
      <dgm:spPr/>
      <dgm:t>
        <a:bodyPr/>
        <a:lstStyle/>
        <a:p>
          <a:pPr rtl="0"/>
          <a:r>
            <a:rPr lang="en-US">
              <a:latin typeface="Arial"/>
            </a:rPr>
            <a:t>Administer summative assessments.</a:t>
          </a:r>
        </a:p>
      </dgm:t>
    </dgm:pt>
    <dgm:pt modelId="{1B5B49E5-18C6-4120-B6F3-395E0F951AD0}" type="parTrans" cxnId="{13FA1843-7C4D-4B47-AFB3-7413B6EBF515}">
      <dgm:prSet/>
      <dgm:spPr/>
    </dgm:pt>
    <dgm:pt modelId="{04495D4F-4270-406A-BF8A-6757B90A5657}" type="sibTrans" cxnId="{13FA1843-7C4D-4B47-AFB3-7413B6EBF515}">
      <dgm:prSet/>
      <dgm:spPr/>
    </dgm:pt>
    <dgm:pt modelId="{F7244460-21AF-45E5-9020-7600D374EDFB}">
      <dgm:prSet phldr="0"/>
      <dgm:spPr/>
      <dgm:t>
        <a:bodyPr/>
        <a:lstStyle/>
        <a:p>
          <a:pPr rtl="0"/>
          <a:r>
            <a:rPr lang="en-US">
              <a:latin typeface="Calibri"/>
              <a:cs typeface="Calibri"/>
            </a:rPr>
            <a:t>Evaluate effectiveness of supports.</a:t>
          </a:r>
          <a:endParaRPr lang="en-US">
            <a:latin typeface="Arial"/>
          </a:endParaRPr>
        </a:p>
      </dgm:t>
    </dgm:pt>
    <dgm:pt modelId="{9482564C-7013-4917-B263-569D3B340A7D}" type="parTrans" cxnId="{25366EC6-8148-4BF2-9409-EFCF03564A69}">
      <dgm:prSet/>
      <dgm:spPr/>
    </dgm:pt>
    <dgm:pt modelId="{D364244E-A0BF-40F6-A2F0-EFA3CA45C991}" type="sibTrans" cxnId="{25366EC6-8148-4BF2-9409-EFCF03564A69}">
      <dgm:prSet/>
      <dgm:spPr/>
    </dgm:pt>
    <dgm:pt modelId="{CEDAAF1E-5D9F-4127-AC57-502B8223B967}" type="pres">
      <dgm:prSet presAssocID="{EB1403A0-DB70-41CA-9725-15F2FB820674}" presName="Name0" presStyleCnt="0">
        <dgm:presLayoutVars>
          <dgm:dir/>
          <dgm:resizeHandles val="exact"/>
        </dgm:presLayoutVars>
      </dgm:prSet>
      <dgm:spPr/>
    </dgm:pt>
    <dgm:pt modelId="{143C56CB-E502-4755-AB5E-E32460FB8D1F}" type="pres">
      <dgm:prSet presAssocID="{EB1403A0-DB70-41CA-9725-15F2FB820674}" presName="cycle" presStyleCnt="0"/>
      <dgm:spPr/>
    </dgm:pt>
    <dgm:pt modelId="{AC66C119-A413-4931-9298-EAD82178D474}" type="pres">
      <dgm:prSet presAssocID="{FF04AEE1-2DAD-4C03-AA62-F413F0AFC1DE}" presName="nodeFirstNode" presStyleLbl="node1" presStyleIdx="0" presStyleCnt="8">
        <dgm:presLayoutVars>
          <dgm:bulletEnabled val="1"/>
        </dgm:presLayoutVars>
      </dgm:prSet>
      <dgm:spPr/>
    </dgm:pt>
    <dgm:pt modelId="{1466B6E7-0FCC-4DA0-BD4A-3A2A34941117}" type="pres">
      <dgm:prSet presAssocID="{F2A773B6-D46B-4DDA-8994-BE0699E14A4C}" presName="sibTransFirstNode" presStyleLbl="bgShp" presStyleIdx="0" presStyleCnt="1"/>
      <dgm:spPr/>
    </dgm:pt>
    <dgm:pt modelId="{A2B8F2FB-49DA-4075-9C88-D9ED6FC748DF}" type="pres">
      <dgm:prSet presAssocID="{058FE205-C971-408F-BA33-5747E5D807C3}" presName="nodeFollowingNodes" presStyleLbl="node1" presStyleIdx="1" presStyleCnt="8">
        <dgm:presLayoutVars>
          <dgm:bulletEnabled val="1"/>
        </dgm:presLayoutVars>
      </dgm:prSet>
      <dgm:spPr/>
    </dgm:pt>
    <dgm:pt modelId="{00E47F7C-B623-4AD3-9389-03FDB66ECB47}" type="pres">
      <dgm:prSet presAssocID="{D66641E9-D8CD-4F7E-9955-B998E9A391BF}" presName="nodeFollowingNodes" presStyleLbl="node1" presStyleIdx="2" presStyleCnt="8">
        <dgm:presLayoutVars>
          <dgm:bulletEnabled val="1"/>
        </dgm:presLayoutVars>
      </dgm:prSet>
      <dgm:spPr/>
    </dgm:pt>
    <dgm:pt modelId="{B82A7818-9FCE-4D4B-899F-C3F5659BCE7D}" type="pres">
      <dgm:prSet presAssocID="{1091A357-8354-44C1-B6AC-FAD32D92E17C}" presName="nodeFollowingNodes" presStyleLbl="node1" presStyleIdx="3" presStyleCnt="8">
        <dgm:presLayoutVars>
          <dgm:bulletEnabled val="1"/>
        </dgm:presLayoutVars>
      </dgm:prSet>
      <dgm:spPr/>
    </dgm:pt>
    <dgm:pt modelId="{53912F50-820E-4191-8AE4-FA356A369333}" type="pres">
      <dgm:prSet presAssocID="{07E84A26-F99A-44BF-90C6-E29D74CA9D92}" presName="nodeFollowingNodes" presStyleLbl="node1" presStyleIdx="4" presStyleCnt="8">
        <dgm:presLayoutVars>
          <dgm:bulletEnabled val="1"/>
        </dgm:presLayoutVars>
      </dgm:prSet>
      <dgm:spPr/>
    </dgm:pt>
    <dgm:pt modelId="{5110D6D2-7D40-4E8F-9B82-212CF8ACDD7B}" type="pres">
      <dgm:prSet presAssocID="{52DBD68D-F38B-4BB8-AB7B-4A40C1EE4DA6}" presName="nodeFollowingNodes" presStyleLbl="node1" presStyleIdx="5" presStyleCnt="8">
        <dgm:presLayoutVars>
          <dgm:bulletEnabled val="1"/>
        </dgm:presLayoutVars>
      </dgm:prSet>
      <dgm:spPr/>
    </dgm:pt>
    <dgm:pt modelId="{545C01F8-206E-426A-AB2C-CAB5D755E381}" type="pres">
      <dgm:prSet presAssocID="{5AEB0E5B-96FC-4E8B-A7C6-98ECE55215EB}" presName="nodeFollowingNodes" presStyleLbl="node1" presStyleIdx="6" presStyleCnt="8">
        <dgm:presLayoutVars>
          <dgm:bulletEnabled val="1"/>
        </dgm:presLayoutVars>
      </dgm:prSet>
      <dgm:spPr/>
    </dgm:pt>
    <dgm:pt modelId="{6BB05D13-C128-423E-87A8-045F7502CFA7}" type="pres">
      <dgm:prSet presAssocID="{F7244460-21AF-45E5-9020-7600D374EDFB}" presName="nodeFollowingNodes" presStyleLbl="node1" presStyleIdx="7" presStyleCnt="8">
        <dgm:presLayoutVars>
          <dgm:bulletEnabled val="1"/>
        </dgm:presLayoutVars>
      </dgm:prSet>
      <dgm:spPr/>
    </dgm:pt>
  </dgm:ptLst>
  <dgm:cxnLst>
    <dgm:cxn modelId="{9F92E708-1411-44E4-A34D-81393C18A307}" type="presOf" srcId="{52DBD68D-F38B-4BB8-AB7B-4A40C1EE4DA6}" destId="{5110D6D2-7D40-4E8F-9B82-212CF8ACDD7B}" srcOrd="0" destOrd="0" presId="urn:microsoft.com/office/officeart/2005/8/layout/cycle3"/>
    <dgm:cxn modelId="{E91AB415-F7D1-4F3A-B48E-664F1C634ED6}" type="presOf" srcId="{FF04AEE1-2DAD-4C03-AA62-F413F0AFC1DE}" destId="{AC66C119-A413-4931-9298-EAD82178D474}" srcOrd="0" destOrd="0" presId="urn:microsoft.com/office/officeart/2005/8/layout/cycle3"/>
    <dgm:cxn modelId="{7A2B292B-7BDB-4113-BD83-D533D1DBFE3D}" type="presOf" srcId="{EB1403A0-DB70-41CA-9725-15F2FB820674}" destId="{CEDAAF1E-5D9F-4127-AC57-502B8223B967}" srcOrd="0" destOrd="0" presId="urn:microsoft.com/office/officeart/2005/8/layout/cycle3"/>
    <dgm:cxn modelId="{C7ED012D-C86D-404D-9E4C-C24F43CB378C}" srcId="{EB1403A0-DB70-41CA-9725-15F2FB820674}" destId="{52DBD68D-F38B-4BB8-AB7B-4A40C1EE4DA6}" srcOrd="5" destOrd="0" parTransId="{11D1A03B-9BB6-4E27-A614-8CFE80D31E96}" sibTransId="{E866128F-A922-45B9-A2A9-C237B49E22ED}"/>
    <dgm:cxn modelId="{69B8745C-1421-4D8A-865F-B10496351D82}" type="presOf" srcId="{F2A773B6-D46B-4DDA-8994-BE0699E14A4C}" destId="{1466B6E7-0FCC-4DA0-BD4A-3A2A34941117}" srcOrd="0" destOrd="0" presId="urn:microsoft.com/office/officeart/2005/8/layout/cycle3"/>
    <dgm:cxn modelId="{C6AB595C-B119-4136-9F32-A54A58C03356}" type="presOf" srcId="{07E84A26-F99A-44BF-90C6-E29D74CA9D92}" destId="{53912F50-820E-4191-8AE4-FA356A369333}" srcOrd="0" destOrd="0" presId="urn:microsoft.com/office/officeart/2005/8/layout/cycle3"/>
    <dgm:cxn modelId="{F660165F-DAD8-431E-A393-9DBD99E2DFDD}" srcId="{EB1403A0-DB70-41CA-9725-15F2FB820674}" destId="{FF04AEE1-2DAD-4C03-AA62-F413F0AFC1DE}" srcOrd="0" destOrd="0" parTransId="{5E9647FA-3691-43E2-A408-1442A4EA021F}" sibTransId="{F2A773B6-D46B-4DDA-8994-BE0699E14A4C}"/>
    <dgm:cxn modelId="{13FA1843-7C4D-4B47-AFB3-7413B6EBF515}" srcId="{EB1403A0-DB70-41CA-9725-15F2FB820674}" destId="{5AEB0E5B-96FC-4E8B-A7C6-98ECE55215EB}" srcOrd="6" destOrd="0" parTransId="{1B5B49E5-18C6-4120-B6F3-395E0F951AD0}" sibTransId="{04495D4F-4270-406A-BF8A-6757B90A5657}"/>
    <dgm:cxn modelId="{EE855E64-FE32-409C-8245-5D9CFA9D9DE9}" srcId="{EB1403A0-DB70-41CA-9725-15F2FB820674}" destId="{D66641E9-D8CD-4F7E-9955-B998E9A391BF}" srcOrd="2" destOrd="0" parTransId="{48058DC4-B046-45D5-91E3-83E93CB484FD}" sibTransId="{616CD294-F3BF-4079-B438-7B13AEEEE881}"/>
    <dgm:cxn modelId="{C9749F7F-3FA1-48F8-A2E6-C7ACA869ECB9}" type="presOf" srcId="{5AEB0E5B-96FC-4E8B-A7C6-98ECE55215EB}" destId="{545C01F8-206E-426A-AB2C-CAB5D755E381}" srcOrd="0" destOrd="0" presId="urn:microsoft.com/office/officeart/2005/8/layout/cycle3"/>
    <dgm:cxn modelId="{0CD69483-288E-4620-8DBB-619AEE646297}" type="presOf" srcId="{D66641E9-D8CD-4F7E-9955-B998E9A391BF}" destId="{00E47F7C-B623-4AD3-9389-03FDB66ECB47}" srcOrd="0" destOrd="0" presId="urn:microsoft.com/office/officeart/2005/8/layout/cycle3"/>
    <dgm:cxn modelId="{48194AAB-5716-4D1D-9B52-96E04F5692C5}" srcId="{EB1403A0-DB70-41CA-9725-15F2FB820674}" destId="{1091A357-8354-44C1-B6AC-FAD32D92E17C}" srcOrd="3" destOrd="0" parTransId="{ABEFE984-9D6F-4F57-BA81-9917BE412C4D}" sibTransId="{68D5B8A9-1265-4A6B-BA07-4F49479AC9A0}"/>
    <dgm:cxn modelId="{25366EC6-8148-4BF2-9409-EFCF03564A69}" srcId="{EB1403A0-DB70-41CA-9725-15F2FB820674}" destId="{F7244460-21AF-45E5-9020-7600D374EDFB}" srcOrd="7" destOrd="0" parTransId="{9482564C-7013-4917-B263-569D3B340A7D}" sibTransId="{D364244E-A0BF-40F6-A2F0-EFA3CA45C991}"/>
    <dgm:cxn modelId="{6E2BCAC8-76AA-49DF-9F1A-3258F2EA9C72}" type="presOf" srcId="{F7244460-21AF-45E5-9020-7600D374EDFB}" destId="{6BB05D13-C128-423E-87A8-045F7502CFA7}" srcOrd="0" destOrd="0" presId="urn:microsoft.com/office/officeart/2005/8/layout/cycle3"/>
    <dgm:cxn modelId="{D4A514CA-8AE4-45C8-BF75-A599E935F109}" srcId="{EB1403A0-DB70-41CA-9725-15F2FB820674}" destId="{07E84A26-F99A-44BF-90C6-E29D74CA9D92}" srcOrd="4" destOrd="0" parTransId="{99D59106-2D7F-4175-BC88-EB69EF918F2D}" sibTransId="{6451F02D-A399-4B1F-8663-58FE5B4DD6DD}"/>
    <dgm:cxn modelId="{18625BD0-26BC-47D1-B176-66F06F473102}" srcId="{EB1403A0-DB70-41CA-9725-15F2FB820674}" destId="{058FE205-C971-408F-BA33-5747E5D807C3}" srcOrd="1" destOrd="0" parTransId="{AA72C928-9E0F-462D-AAD1-9CA2A469E276}" sibTransId="{3E4FA110-62DA-4944-B0A4-06721926692C}"/>
    <dgm:cxn modelId="{966766EB-9A50-4935-88F8-B25C3A25844A}" type="presOf" srcId="{1091A357-8354-44C1-B6AC-FAD32D92E17C}" destId="{B82A7818-9FCE-4D4B-899F-C3F5659BCE7D}" srcOrd="0" destOrd="0" presId="urn:microsoft.com/office/officeart/2005/8/layout/cycle3"/>
    <dgm:cxn modelId="{BB9020F6-CBE5-4B01-8434-9DFCC2CD9669}" type="presOf" srcId="{058FE205-C971-408F-BA33-5747E5D807C3}" destId="{A2B8F2FB-49DA-4075-9C88-D9ED6FC748DF}" srcOrd="0" destOrd="0" presId="urn:microsoft.com/office/officeart/2005/8/layout/cycle3"/>
    <dgm:cxn modelId="{4D7E5FAD-3654-426D-8FB8-BD1A20473BB5}" type="presParOf" srcId="{CEDAAF1E-5D9F-4127-AC57-502B8223B967}" destId="{143C56CB-E502-4755-AB5E-E32460FB8D1F}" srcOrd="0" destOrd="0" presId="urn:microsoft.com/office/officeart/2005/8/layout/cycle3"/>
    <dgm:cxn modelId="{5F6E317A-98F5-4F3E-9190-A8D592C6BBB2}" type="presParOf" srcId="{143C56CB-E502-4755-AB5E-E32460FB8D1F}" destId="{AC66C119-A413-4931-9298-EAD82178D474}" srcOrd="0" destOrd="0" presId="urn:microsoft.com/office/officeart/2005/8/layout/cycle3"/>
    <dgm:cxn modelId="{7E6B4F50-8C82-404A-BBC8-F9C6C429CA2F}" type="presParOf" srcId="{143C56CB-E502-4755-AB5E-E32460FB8D1F}" destId="{1466B6E7-0FCC-4DA0-BD4A-3A2A34941117}" srcOrd="1" destOrd="0" presId="urn:microsoft.com/office/officeart/2005/8/layout/cycle3"/>
    <dgm:cxn modelId="{FE56C234-236B-47D2-961D-962C6E021956}" type="presParOf" srcId="{143C56CB-E502-4755-AB5E-E32460FB8D1F}" destId="{A2B8F2FB-49DA-4075-9C88-D9ED6FC748DF}" srcOrd="2" destOrd="0" presId="urn:microsoft.com/office/officeart/2005/8/layout/cycle3"/>
    <dgm:cxn modelId="{FF578F96-F8FB-4059-9212-6B52E51C7CA7}" type="presParOf" srcId="{143C56CB-E502-4755-AB5E-E32460FB8D1F}" destId="{00E47F7C-B623-4AD3-9389-03FDB66ECB47}" srcOrd="3" destOrd="0" presId="urn:microsoft.com/office/officeart/2005/8/layout/cycle3"/>
    <dgm:cxn modelId="{FC3D8F93-CD60-4271-B581-BFED7E365D5E}" type="presParOf" srcId="{143C56CB-E502-4755-AB5E-E32460FB8D1F}" destId="{B82A7818-9FCE-4D4B-899F-C3F5659BCE7D}" srcOrd="4" destOrd="0" presId="urn:microsoft.com/office/officeart/2005/8/layout/cycle3"/>
    <dgm:cxn modelId="{150B5EB0-2FF2-497E-A153-8A2990502565}" type="presParOf" srcId="{143C56CB-E502-4755-AB5E-E32460FB8D1F}" destId="{53912F50-820E-4191-8AE4-FA356A369333}" srcOrd="5" destOrd="0" presId="urn:microsoft.com/office/officeart/2005/8/layout/cycle3"/>
    <dgm:cxn modelId="{E4A1ECD2-8841-47FF-AAE2-45DAADB97A4B}" type="presParOf" srcId="{143C56CB-E502-4755-AB5E-E32460FB8D1F}" destId="{5110D6D2-7D40-4E8F-9B82-212CF8ACDD7B}" srcOrd="6" destOrd="0" presId="urn:microsoft.com/office/officeart/2005/8/layout/cycle3"/>
    <dgm:cxn modelId="{8ED4BDDF-FB8A-4537-AD0A-7E05F63A49B1}" type="presParOf" srcId="{143C56CB-E502-4755-AB5E-E32460FB8D1F}" destId="{545C01F8-206E-426A-AB2C-CAB5D755E381}" srcOrd="7" destOrd="0" presId="urn:microsoft.com/office/officeart/2005/8/layout/cycle3"/>
    <dgm:cxn modelId="{51D56410-55EA-4223-9AAA-7763B780011A}" type="presParOf" srcId="{143C56CB-E502-4755-AB5E-E32460FB8D1F}" destId="{6BB05D13-C128-423E-87A8-045F7502CFA7}"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6B6E7-0FCC-4DA0-BD4A-3A2A34941117}">
      <dsp:nvSpPr>
        <dsp:cNvPr id="0" name=""/>
        <dsp:cNvSpPr/>
      </dsp:nvSpPr>
      <dsp:spPr>
        <a:xfrm>
          <a:off x="629323" y="-35784"/>
          <a:ext cx="3915743" cy="3915743"/>
        </a:xfrm>
        <a:prstGeom prst="circularArrow">
          <a:avLst>
            <a:gd name="adj1" fmla="val 5544"/>
            <a:gd name="adj2" fmla="val 330680"/>
            <a:gd name="adj3" fmla="val 14679641"/>
            <a:gd name="adj4" fmla="val 1685702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6C119-A413-4931-9298-EAD82178D474}">
      <dsp:nvSpPr>
        <dsp:cNvPr id="0" name=""/>
        <dsp:cNvSpPr/>
      </dsp:nvSpPr>
      <dsp:spPr>
        <a:xfrm>
          <a:off x="2049038" y="1877"/>
          <a:ext cx="1076313" cy="53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Identify student's needs.</a:t>
          </a:r>
          <a:endParaRPr lang="en-US" sz="800" kern="1200"/>
        </a:p>
      </dsp:txBody>
      <dsp:txXfrm>
        <a:off x="2075309" y="28148"/>
        <a:ext cx="1023771" cy="485614"/>
      </dsp:txXfrm>
    </dsp:sp>
    <dsp:sp modelId="{A2B8F2FB-49DA-4075-9C88-D9ED6FC748DF}">
      <dsp:nvSpPr>
        <dsp:cNvPr id="0" name=""/>
        <dsp:cNvSpPr/>
      </dsp:nvSpPr>
      <dsp:spPr>
        <a:xfrm>
          <a:off x="3229784" y="490958"/>
          <a:ext cx="1076313" cy="53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Match needs to available supports.</a:t>
          </a:r>
          <a:endParaRPr lang="en-US" sz="800" kern="1200"/>
        </a:p>
      </dsp:txBody>
      <dsp:txXfrm>
        <a:off x="3256055" y="517229"/>
        <a:ext cx="1023771" cy="485614"/>
      </dsp:txXfrm>
    </dsp:sp>
    <dsp:sp modelId="{00E47F7C-B623-4AD3-9389-03FDB66ECB47}">
      <dsp:nvSpPr>
        <dsp:cNvPr id="0" name=""/>
        <dsp:cNvSpPr/>
      </dsp:nvSpPr>
      <dsp:spPr>
        <a:xfrm>
          <a:off x="3718865" y="1671704"/>
          <a:ext cx="1076313" cy="53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Use supports during instruction.</a:t>
          </a:r>
          <a:endParaRPr lang="en-US" sz="800" kern="1200"/>
        </a:p>
      </dsp:txBody>
      <dsp:txXfrm>
        <a:off x="3745136" y="1697975"/>
        <a:ext cx="1023771" cy="485614"/>
      </dsp:txXfrm>
    </dsp:sp>
    <dsp:sp modelId="{B82A7818-9FCE-4D4B-899F-C3F5659BCE7D}">
      <dsp:nvSpPr>
        <dsp:cNvPr id="0" name=""/>
        <dsp:cNvSpPr/>
      </dsp:nvSpPr>
      <dsp:spPr>
        <a:xfrm>
          <a:off x="3229784" y="2852450"/>
          <a:ext cx="1076313" cy="53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Use supports during IAs and practice and training tests.</a:t>
          </a:r>
          <a:endParaRPr lang="en-US" sz="800" kern="1200"/>
        </a:p>
      </dsp:txBody>
      <dsp:txXfrm>
        <a:off x="3256055" y="2878721"/>
        <a:ext cx="1023771" cy="485614"/>
      </dsp:txXfrm>
    </dsp:sp>
    <dsp:sp modelId="{53912F50-820E-4191-8AE4-FA356A369333}">
      <dsp:nvSpPr>
        <dsp:cNvPr id="0" name=""/>
        <dsp:cNvSpPr/>
      </dsp:nvSpPr>
      <dsp:spPr>
        <a:xfrm>
          <a:off x="2049038" y="3341531"/>
          <a:ext cx="1076313" cy="53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Evaluate effectiveness of supports and finalize support selections.</a:t>
          </a:r>
          <a:endParaRPr lang="en-US" sz="800" kern="1200"/>
        </a:p>
      </dsp:txBody>
      <dsp:txXfrm>
        <a:off x="2075309" y="3367802"/>
        <a:ext cx="1023771" cy="485614"/>
      </dsp:txXfrm>
    </dsp:sp>
    <dsp:sp modelId="{5110D6D2-7D40-4E8F-9B82-212CF8ACDD7B}">
      <dsp:nvSpPr>
        <dsp:cNvPr id="0" name=""/>
        <dsp:cNvSpPr/>
      </dsp:nvSpPr>
      <dsp:spPr>
        <a:xfrm>
          <a:off x="868292" y="2852450"/>
          <a:ext cx="1076313" cy="53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Enter supports in TOMS for summative assessments.</a:t>
          </a:r>
        </a:p>
      </dsp:txBody>
      <dsp:txXfrm>
        <a:off x="894563" y="2878721"/>
        <a:ext cx="1023771" cy="485614"/>
      </dsp:txXfrm>
    </dsp:sp>
    <dsp:sp modelId="{545C01F8-206E-426A-AB2C-CAB5D755E381}">
      <dsp:nvSpPr>
        <dsp:cNvPr id="0" name=""/>
        <dsp:cNvSpPr/>
      </dsp:nvSpPr>
      <dsp:spPr>
        <a:xfrm>
          <a:off x="379211" y="1671704"/>
          <a:ext cx="1076313" cy="53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Administer summative assessments.</a:t>
          </a:r>
        </a:p>
      </dsp:txBody>
      <dsp:txXfrm>
        <a:off x="405482" y="1697975"/>
        <a:ext cx="1023771" cy="485614"/>
      </dsp:txXfrm>
    </dsp:sp>
    <dsp:sp modelId="{6BB05D13-C128-423E-87A8-045F7502CFA7}">
      <dsp:nvSpPr>
        <dsp:cNvPr id="0" name=""/>
        <dsp:cNvSpPr/>
      </dsp:nvSpPr>
      <dsp:spPr>
        <a:xfrm>
          <a:off x="868292" y="490958"/>
          <a:ext cx="1076313" cy="53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US" sz="800" kern="1200">
              <a:latin typeface="Calibri"/>
              <a:cs typeface="Calibri"/>
            </a:rPr>
            <a:t>Evaluate effectiveness of supports.</a:t>
          </a:r>
          <a:endParaRPr lang="en-US" sz="800" kern="1200">
            <a:latin typeface="Arial"/>
          </a:endParaRPr>
        </a:p>
      </dsp:txBody>
      <dsp:txXfrm>
        <a:off x="894563" y="517229"/>
        <a:ext cx="1023771" cy="48561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3e73e97a5f_7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3e73e97a5f_7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24</a:t>
            </a:fld>
            <a:endParaRPr lang="en-US"/>
          </a:p>
        </p:txBody>
      </p:sp>
    </p:spTree>
    <p:extLst>
      <p:ext uri="{BB962C8B-B14F-4D97-AF65-F5344CB8AC3E}">
        <p14:creationId xmlns:p14="http://schemas.microsoft.com/office/powerpoint/2010/main" val="185231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25</a:t>
            </a:fld>
            <a:endParaRPr lang="en-US"/>
          </a:p>
        </p:txBody>
      </p:sp>
    </p:spTree>
    <p:extLst>
      <p:ext uri="{BB962C8B-B14F-4D97-AF65-F5344CB8AC3E}">
        <p14:creationId xmlns:p14="http://schemas.microsoft.com/office/powerpoint/2010/main" val="58403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99807D-D128-4837-BF84-5EA633F317AE}" type="slidenum">
              <a:rPr lang="en-US" smtClean="0"/>
              <a:pPr/>
              <a:t>26</a:t>
            </a:fld>
            <a:endParaRPr lang="en-US"/>
          </a:p>
        </p:txBody>
      </p:sp>
    </p:spTree>
    <p:extLst>
      <p:ext uri="{BB962C8B-B14F-4D97-AF65-F5344CB8AC3E}">
        <p14:creationId xmlns:p14="http://schemas.microsoft.com/office/powerpoint/2010/main" val="1139705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99807D-D128-4837-BF84-5EA633F317AE}" type="slidenum">
              <a:rPr lang="en-US" smtClean="0"/>
              <a:pPr/>
              <a:t>28</a:t>
            </a:fld>
            <a:endParaRPr lang="en-US"/>
          </a:p>
        </p:txBody>
      </p:sp>
    </p:spTree>
    <p:extLst>
      <p:ext uri="{BB962C8B-B14F-4D97-AF65-F5344CB8AC3E}">
        <p14:creationId xmlns:p14="http://schemas.microsoft.com/office/powerpoint/2010/main" val="21839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29</a:t>
            </a:fld>
            <a:endParaRPr lang="en-US"/>
          </a:p>
        </p:txBody>
      </p:sp>
    </p:spTree>
    <p:extLst>
      <p:ext uri="{BB962C8B-B14F-4D97-AF65-F5344CB8AC3E}">
        <p14:creationId xmlns:p14="http://schemas.microsoft.com/office/powerpoint/2010/main" val="2356458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5"/>
          </p:nvPr>
        </p:nvSpPr>
        <p:spPr/>
        <p:txBody>
          <a:bodyPr/>
          <a:lstStyle/>
          <a:p>
            <a:fld id="{1399807D-D128-4837-BF84-5EA633F317AE}" type="slidenum">
              <a:rPr lang="en-US" smtClean="0"/>
              <a:pPr/>
              <a:t>30</a:t>
            </a:fld>
            <a:endParaRPr lang="en-US"/>
          </a:p>
        </p:txBody>
      </p:sp>
    </p:spTree>
    <p:extLst>
      <p:ext uri="{BB962C8B-B14F-4D97-AF65-F5344CB8AC3E}">
        <p14:creationId xmlns:p14="http://schemas.microsoft.com/office/powerpoint/2010/main" val="4037128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31</a:t>
            </a:fld>
            <a:endParaRPr lang="en-US"/>
          </a:p>
        </p:txBody>
      </p:sp>
    </p:spTree>
    <p:extLst>
      <p:ext uri="{BB962C8B-B14F-4D97-AF65-F5344CB8AC3E}">
        <p14:creationId xmlns:p14="http://schemas.microsoft.com/office/powerpoint/2010/main" val="2506012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CE9AE2DE-B0BF-A043-A27D-DBBB8CDAA36A}" type="slidenum">
              <a:rPr lang="en-US" smtClean="0"/>
              <a:t>33</a:t>
            </a:fld>
            <a:endParaRPr lang="en-US"/>
          </a:p>
        </p:txBody>
      </p:sp>
    </p:spTree>
    <p:extLst>
      <p:ext uri="{BB962C8B-B14F-4D97-AF65-F5344CB8AC3E}">
        <p14:creationId xmlns:p14="http://schemas.microsoft.com/office/powerpoint/2010/main" val="669279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34</a:t>
            </a:fld>
            <a:endParaRPr lang="en-US"/>
          </a:p>
        </p:txBody>
      </p:sp>
    </p:spTree>
    <p:extLst>
      <p:ext uri="{BB962C8B-B14F-4D97-AF65-F5344CB8AC3E}">
        <p14:creationId xmlns:p14="http://schemas.microsoft.com/office/powerpoint/2010/main" val="184161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ea typeface="Calibri"/>
            </a:endParaRPr>
          </a:p>
          <a:p>
            <a:pPr marL="171450" indent="-171450">
              <a:buFont typeface="Arial" panose="020B0604020202020204" pitchFamily="34" charset="0"/>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CE9AE2DE-B0BF-A043-A27D-DBBB8CDAA36A}" type="slidenum">
              <a:rPr lang="en-US" smtClean="0"/>
              <a:t>35</a:t>
            </a:fld>
            <a:endParaRPr lang="en-US"/>
          </a:p>
        </p:txBody>
      </p:sp>
    </p:spTree>
    <p:extLst>
      <p:ext uri="{BB962C8B-B14F-4D97-AF65-F5344CB8AC3E}">
        <p14:creationId xmlns:p14="http://schemas.microsoft.com/office/powerpoint/2010/main" val="341545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3e73e97a5f_3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3e73e97a5f_3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280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700"/>
              </a:spcBef>
              <a:spcAft>
                <a:spcPts val="600"/>
              </a:spcAft>
              <a:buNone/>
            </a:pPr>
            <a:endParaRPr lang="en-US">
              <a:ea typeface="Calibri"/>
            </a:endParaRPr>
          </a:p>
          <a:p>
            <a:pPr marL="171450" indent="-171450">
              <a:buFont typeface="Arial" panose="020B0604020202020204" pitchFamily="34" charset="0"/>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CE9AE2DE-B0BF-A043-A27D-DBBB8CDAA36A}" type="slidenum">
              <a:rPr lang="en-US" smtClean="0"/>
              <a:t>36</a:t>
            </a:fld>
            <a:endParaRPr lang="en-US"/>
          </a:p>
        </p:txBody>
      </p:sp>
    </p:spTree>
    <p:extLst>
      <p:ext uri="{BB962C8B-B14F-4D97-AF65-F5344CB8AC3E}">
        <p14:creationId xmlns:p14="http://schemas.microsoft.com/office/powerpoint/2010/main" val="170723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38</a:t>
            </a:fld>
            <a:endParaRPr lang="en-US"/>
          </a:p>
        </p:txBody>
      </p:sp>
    </p:spTree>
    <p:extLst>
      <p:ext uri="{BB962C8B-B14F-4D97-AF65-F5344CB8AC3E}">
        <p14:creationId xmlns:p14="http://schemas.microsoft.com/office/powerpoint/2010/main" val="4161237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A0179-13A6-4397-A667-99E451554B1A}" type="slidenum">
              <a:rPr lang="en-US" smtClean="0"/>
              <a:pPr/>
              <a:t>39</a:t>
            </a:fld>
            <a:endParaRPr lang="en-US"/>
          </a:p>
        </p:txBody>
      </p:sp>
    </p:spTree>
    <p:extLst>
      <p:ext uri="{BB962C8B-B14F-4D97-AF65-F5344CB8AC3E}">
        <p14:creationId xmlns:p14="http://schemas.microsoft.com/office/powerpoint/2010/main" val="131461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Daily Inventory Control Forms should be prepared ahead of time and used when checking in/out materials for testing each day.</a:t>
            </a:r>
          </a:p>
        </p:txBody>
      </p:sp>
      <p:sp>
        <p:nvSpPr>
          <p:cNvPr id="4" name="Slide Number Placeholder 3"/>
          <p:cNvSpPr>
            <a:spLocks noGrp="1"/>
          </p:cNvSpPr>
          <p:nvPr>
            <p:ph type="sldNum" sz="quarter" idx="5"/>
          </p:nvPr>
        </p:nvSpPr>
        <p:spPr/>
        <p:txBody>
          <a:bodyPr/>
          <a:lstStyle/>
          <a:p>
            <a:fld id="{CE9AE2DE-B0BF-A043-A27D-DBBB8CDAA36A}" type="slidenum">
              <a:rPr lang="en-US" smtClean="0"/>
              <a:t>40</a:t>
            </a:fld>
            <a:endParaRPr lang="en-US"/>
          </a:p>
        </p:txBody>
      </p:sp>
    </p:spTree>
    <p:extLst>
      <p:ext uri="{BB962C8B-B14F-4D97-AF65-F5344CB8AC3E}">
        <p14:creationId xmlns:p14="http://schemas.microsoft.com/office/powerpoint/2010/main" val="500645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Daily Inventory Control Forms should be prepared ahead of time and used when checking in/out materials for testing each day. This form is certified by the ELPAC Coordinator and may be requested in an audit or for post test documentation.</a:t>
            </a:r>
          </a:p>
        </p:txBody>
      </p:sp>
      <p:sp>
        <p:nvSpPr>
          <p:cNvPr id="4" name="Slide Number Placeholder 3"/>
          <p:cNvSpPr>
            <a:spLocks noGrp="1"/>
          </p:cNvSpPr>
          <p:nvPr>
            <p:ph type="sldNum" sz="quarter" idx="5"/>
          </p:nvPr>
        </p:nvSpPr>
        <p:spPr/>
        <p:txBody>
          <a:bodyPr/>
          <a:lstStyle/>
          <a:p>
            <a:fld id="{CE9AE2DE-B0BF-A043-A27D-DBBB8CDAA36A}" type="slidenum">
              <a:rPr lang="en-US" smtClean="0"/>
              <a:t>41</a:t>
            </a:fld>
            <a:endParaRPr lang="en-US"/>
          </a:p>
        </p:txBody>
      </p:sp>
    </p:spTree>
    <p:extLst>
      <p:ext uri="{BB962C8B-B14F-4D97-AF65-F5344CB8AC3E}">
        <p14:creationId xmlns:p14="http://schemas.microsoft.com/office/powerpoint/2010/main" val="2255538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99807D-D128-4837-BF84-5EA633F317AE}" type="slidenum">
              <a:rPr lang="en-US" smtClean="0"/>
              <a:pPr/>
              <a:t>43</a:t>
            </a:fld>
            <a:endParaRPr lang="en-US"/>
          </a:p>
        </p:txBody>
      </p:sp>
    </p:spTree>
    <p:extLst>
      <p:ext uri="{BB962C8B-B14F-4D97-AF65-F5344CB8AC3E}">
        <p14:creationId xmlns:p14="http://schemas.microsoft.com/office/powerpoint/2010/main" val="1965643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99807D-D128-4837-BF84-5EA633F317AE}" type="slidenum">
              <a:rPr lang="en-US" smtClean="0"/>
              <a:pPr/>
              <a:t>45</a:t>
            </a:fld>
            <a:endParaRPr lang="en-US"/>
          </a:p>
        </p:txBody>
      </p:sp>
    </p:spTree>
    <p:extLst>
      <p:ext uri="{BB962C8B-B14F-4D97-AF65-F5344CB8AC3E}">
        <p14:creationId xmlns:p14="http://schemas.microsoft.com/office/powerpoint/2010/main" val="3426286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47</a:t>
            </a:fld>
            <a:endParaRPr lang="en-US"/>
          </a:p>
        </p:txBody>
      </p:sp>
    </p:spTree>
    <p:extLst>
      <p:ext uri="{BB962C8B-B14F-4D97-AF65-F5344CB8AC3E}">
        <p14:creationId xmlns:p14="http://schemas.microsoft.com/office/powerpoint/2010/main" val="1911860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48</a:t>
            </a:fld>
            <a:endParaRPr lang="en-US"/>
          </a:p>
        </p:txBody>
      </p:sp>
    </p:spTree>
    <p:extLst>
      <p:ext uri="{BB962C8B-B14F-4D97-AF65-F5344CB8AC3E}">
        <p14:creationId xmlns:p14="http://schemas.microsoft.com/office/powerpoint/2010/main" val="1823360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49</a:t>
            </a:fld>
            <a:endParaRPr lang="en-US"/>
          </a:p>
        </p:txBody>
      </p:sp>
    </p:spTree>
    <p:extLst>
      <p:ext uri="{BB962C8B-B14F-4D97-AF65-F5344CB8AC3E}">
        <p14:creationId xmlns:p14="http://schemas.microsoft.com/office/powerpoint/2010/main" val="334938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6</a:t>
            </a:fld>
            <a:endParaRPr lang="en-US"/>
          </a:p>
        </p:txBody>
      </p:sp>
    </p:spTree>
    <p:extLst>
      <p:ext uri="{BB962C8B-B14F-4D97-AF65-F5344CB8AC3E}">
        <p14:creationId xmlns:p14="http://schemas.microsoft.com/office/powerpoint/2010/main" val="4052607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50</a:t>
            </a:fld>
            <a:endParaRPr lang="en-US"/>
          </a:p>
        </p:txBody>
      </p:sp>
    </p:spTree>
    <p:extLst>
      <p:ext uri="{BB962C8B-B14F-4D97-AF65-F5344CB8AC3E}">
        <p14:creationId xmlns:p14="http://schemas.microsoft.com/office/powerpoint/2010/main" val="1890128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51</a:t>
            </a:fld>
            <a:endParaRPr lang="en-US"/>
          </a:p>
        </p:txBody>
      </p:sp>
    </p:spTree>
    <p:extLst>
      <p:ext uri="{BB962C8B-B14F-4D97-AF65-F5344CB8AC3E}">
        <p14:creationId xmlns:p14="http://schemas.microsoft.com/office/powerpoint/2010/main" val="2160849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53</a:t>
            </a:fld>
            <a:endParaRPr lang="en-US"/>
          </a:p>
        </p:txBody>
      </p:sp>
    </p:spTree>
    <p:extLst>
      <p:ext uri="{BB962C8B-B14F-4D97-AF65-F5344CB8AC3E}">
        <p14:creationId xmlns:p14="http://schemas.microsoft.com/office/powerpoint/2010/main" val="3861593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99807D-D128-4837-BF84-5EA633F317AE}" type="slidenum">
              <a:rPr lang="en-US" smtClean="0"/>
              <a:pPr/>
              <a:t>55</a:t>
            </a:fld>
            <a:endParaRPr lang="en-US"/>
          </a:p>
        </p:txBody>
      </p:sp>
    </p:spTree>
    <p:extLst>
      <p:ext uri="{BB962C8B-B14F-4D97-AF65-F5344CB8AC3E}">
        <p14:creationId xmlns:p14="http://schemas.microsoft.com/office/powerpoint/2010/main" val="1539162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56</a:t>
            </a:fld>
            <a:endParaRPr lang="en-US"/>
          </a:p>
        </p:txBody>
      </p:sp>
    </p:spTree>
    <p:extLst>
      <p:ext uri="{BB962C8B-B14F-4D97-AF65-F5344CB8AC3E}">
        <p14:creationId xmlns:p14="http://schemas.microsoft.com/office/powerpoint/2010/main" val="297245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defRPr/>
            </a:pPr>
            <a:endParaRPr lang="en-US">
              <a:ea typeface="Calibri" panose="020F0502020204030204"/>
              <a:cs typeface="Arial" panose="020B0604020202020204" pitchFamily="34" charset="0"/>
            </a:endParaRPr>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57</a:t>
            </a:fld>
            <a:endParaRPr lang="en-US"/>
          </a:p>
        </p:txBody>
      </p:sp>
    </p:spTree>
    <p:extLst>
      <p:ext uri="{BB962C8B-B14F-4D97-AF65-F5344CB8AC3E}">
        <p14:creationId xmlns:p14="http://schemas.microsoft.com/office/powerpoint/2010/main" val="2063055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59</a:t>
            </a:fld>
            <a:endParaRPr lang="en-US"/>
          </a:p>
        </p:txBody>
      </p:sp>
    </p:spTree>
    <p:extLst>
      <p:ext uri="{BB962C8B-B14F-4D97-AF65-F5344CB8AC3E}">
        <p14:creationId xmlns:p14="http://schemas.microsoft.com/office/powerpoint/2010/main" val="3511552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60</a:t>
            </a:fld>
            <a:endParaRPr lang="en-US"/>
          </a:p>
        </p:txBody>
      </p:sp>
    </p:spTree>
    <p:extLst>
      <p:ext uri="{BB962C8B-B14F-4D97-AF65-F5344CB8AC3E}">
        <p14:creationId xmlns:p14="http://schemas.microsoft.com/office/powerpoint/2010/main" val="2315795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62</a:t>
            </a:fld>
            <a:endParaRPr lang="en-US"/>
          </a:p>
        </p:txBody>
      </p:sp>
    </p:spTree>
    <p:extLst>
      <p:ext uri="{BB962C8B-B14F-4D97-AF65-F5344CB8AC3E}">
        <p14:creationId xmlns:p14="http://schemas.microsoft.com/office/powerpoint/2010/main" val="1212567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63</a:t>
            </a:fld>
            <a:endParaRPr lang="en-US"/>
          </a:p>
        </p:txBody>
      </p:sp>
    </p:spTree>
    <p:extLst>
      <p:ext uri="{BB962C8B-B14F-4D97-AF65-F5344CB8AC3E}">
        <p14:creationId xmlns:p14="http://schemas.microsoft.com/office/powerpoint/2010/main" val="378627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7</a:t>
            </a:fld>
            <a:endParaRPr lang="en-US"/>
          </a:p>
        </p:txBody>
      </p:sp>
    </p:spTree>
    <p:extLst>
      <p:ext uri="{BB962C8B-B14F-4D97-AF65-F5344CB8AC3E}">
        <p14:creationId xmlns:p14="http://schemas.microsoft.com/office/powerpoint/2010/main" val="132176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64</a:t>
            </a:fld>
            <a:endParaRPr lang="en-US"/>
          </a:p>
        </p:txBody>
      </p:sp>
    </p:spTree>
    <p:extLst>
      <p:ext uri="{BB962C8B-B14F-4D97-AF65-F5344CB8AC3E}">
        <p14:creationId xmlns:p14="http://schemas.microsoft.com/office/powerpoint/2010/main" val="51769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8</a:t>
            </a:fld>
            <a:endParaRPr lang="en-US"/>
          </a:p>
        </p:txBody>
      </p:sp>
    </p:spTree>
    <p:extLst>
      <p:ext uri="{BB962C8B-B14F-4D97-AF65-F5344CB8AC3E}">
        <p14:creationId xmlns:p14="http://schemas.microsoft.com/office/powerpoint/2010/main" val="275913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a:t>MMED Frame: The availability of this great resource is historic.  For once, we have an interim assessment that specifically assesses our EBs’ English language fluency, which aligns to the ELPAC and the 2012 ELD standards (in listening, speaking, reading and writing). All teachers could use this interim assessment to inform Designated and Integrated ELD.  No longer do schools have to spend their, limited funding to purchase ELP assessment resources that might/or not be align to the ELD standards and the ELPAC.</a:t>
            </a:r>
            <a:endParaRPr lang="en-US">
              <a:cs typeface="Arial" panose="020B0604020202020204" pitchFamily="34" charset="0"/>
            </a:endParaRPr>
          </a:p>
          <a:p>
            <a:pPr>
              <a:buFont typeface="Arial" panose="020B0604020202020204" pitchFamily="34" charset="0"/>
              <a:buChar char="●"/>
            </a:pPr>
            <a:r>
              <a:rPr lang="en-US"/>
              <a:t>MMED Recommendations:</a:t>
            </a:r>
          </a:p>
          <a:p>
            <a:pPr lvl="1"/>
            <a:r>
              <a:rPr lang="en-US"/>
              <a:t>Prioritize Potential Long-term ELs (PLTELs) and Long Term ELs (LTELs) who are not making adequate progress towards reclassification as shown in their Individual Reclassification Plan</a:t>
            </a:r>
          </a:p>
          <a:p>
            <a:pPr lvl="1"/>
            <a:r>
              <a:rPr lang="en-US"/>
              <a:t>All priority (data dig) schools should implement the ELPAC IA to EBs who are not making adequate progress on the ELPAC</a:t>
            </a:r>
          </a:p>
          <a:p>
            <a:pPr lvl="1"/>
            <a:r>
              <a:rPr lang="en-US"/>
              <a:t>EBs who are not making progress on the ELPAC [as measured by the English Learner Progress Indicator (ELPI)] </a:t>
            </a:r>
          </a:p>
          <a:p>
            <a:pPr marL="158750" indent="0">
              <a:buNone/>
            </a:pPr>
            <a:endParaRPr lang="en-US"/>
          </a:p>
          <a:p>
            <a:pPr>
              <a:buFont typeface="Arial" panose="020B0604020202020204" pitchFamily="34" charset="0"/>
              <a:buChar char="●"/>
            </a:pPr>
            <a:r>
              <a:rPr lang="en-US"/>
              <a:t>Testing Window:  </a:t>
            </a:r>
          </a:p>
          <a:p>
            <a:pPr lvl="1"/>
            <a:r>
              <a:rPr lang="en-US"/>
              <a:t>November through 2024, to have actionable data to optimally prepared EBs before the Summative ELPAC administration, specially EBs with ELPAC level 3.</a:t>
            </a:r>
          </a:p>
          <a:p>
            <a:pPr>
              <a:buFont typeface="Arial" panose="020B0604020202020204" pitchFamily="34" charset="0"/>
              <a:buChar char="●"/>
            </a:pPr>
            <a:r>
              <a:rPr lang="en-US"/>
              <a:t>Administration Format:  </a:t>
            </a:r>
          </a:p>
          <a:p>
            <a:pPr lvl="1"/>
            <a:r>
              <a:rPr lang="en-US"/>
              <a:t>Standardized.  Will support in having actionable, reliable data.</a:t>
            </a:r>
          </a:p>
          <a:p>
            <a:pPr marL="171450" indent="-171450">
              <a:buFont typeface="Arial" panose="020B0604020202020204" pitchFamily="34" charset="0"/>
              <a:buChar char="•"/>
            </a:pPr>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11</a:t>
            </a:fld>
            <a:endParaRPr lang="en-US"/>
          </a:p>
        </p:txBody>
      </p:sp>
    </p:spTree>
    <p:extLst>
      <p:ext uri="{BB962C8B-B14F-4D97-AF65-F5344CB8AC3E}">
        <p14:creationId xmlns:p14="http://schemas.microsoft.com/office/powerpoint/2010/main" val="114371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16</a:t>
            </a:fld>
            <a:endParaRPr lang="en-US"/>
          </a:p>
        </p:txBody>
      </p:sp>
    </p:spTree>
    <p:extLst>
      <p:ext uri="{BB962C8B-B14F-4D97-AF65-F5344CB8AC3E}">
        <p14:creationId xmlns:p14="http://schemas.microsoft.com/office/powerpoint/2010/main" val="297263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E9AE2DE-B0BF-A043-A27D-DBBB8CDAA36A}" type="slidenum">
              <a:rPr lang="en-US" smtClean="0"/>
              <a:t>17</a:t>
            </a:fld>
            <a:endParaRPr lang="en-US"/>
          </a:p>
        </p:txBody>
      </p:sp>
    </p:spTree>
    <p:extLst>
      <p:ext uri="{BB962C8B-B14F-4D97-AF65-F5344CB8AC3E}">
        <p14:creationId xmlns:p14="http://schemas.microsoft.com/office/powerpoint/2010/main" val="89839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399807D-D128-4837-BF84-5EA633F317AE}" type="slidenum">
              <a:rPr lang="en-US" smtClean="0"/>
              <a:pPr/>
              <a:t>23</a:t>
            </a:fld>
            <a:endParaRPr lang="en-US"/>
          </a:p>
        </p:txBody>
      </p:sp>
    </p:spTree>
    <p:extLst>
      <p:ext uri="{BB962C8B-B14F-4D97-AF65-F5344CB8AC3E}">
        <p14:creationId xmlns:p14="http://schemas.microsoft.com/office/powerpoint/2010/main" val="584037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9 - Pencil Title" userDrawn="1">
  <p:cSld name="TITLE">
    <p:bg>
      <p:bgPr>
        <a:solidFill>
          <a:srgbClr val="002870"/>
        </a:solid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l="82823"/>
          <a:stretch/>
        </p:blipFill>
        <p:spPr>
          <a:xfrm>
            <a:off x="7560051" y="-94350"/>
            <a:ext cx="1608576" cy="5552175"/>
          </a:xfrm>
          <a:prstGeom prst="rect">
            <a:avLst/>
          </a:prstGeom>
          <a:noFill/>
          <a:ln>
            <a:noFill/>
          </a:ln>
        </p:spPr>
      </p:pic>
      <p:pic>
        <p:nvPicPr>
          <p:cNvPr id="9" name="Google Shape;9;p2"/>
          <p:cNvPicPr preferRelativeResize="0"/>
          <p:nvPr/>
        </p:nvPicPr>
        <p:blipFill rotWithShape="1">
          <a:blip r:embed="rId3">
            <a:alphaModFix/>
          </a:blip>
          <a:srcRect/>
          <a:stretch/>
        </p:blipFill>
        <p:spPr>
          <a:xfrm>
            <a:off x="7970207" y="157375"/>
            <a:ext cx="914402" cy="275634"/>
          </a:xfrm>
          <a:prstGeom prst="rect">
            <a:avLst/>
          </a:prstGeom>
          <a:noFill/>
          <a:ln>
            <a:noFill/>
          </a:ln>
        </p:spPr>
      </p:pic>
      <p:sp>
        <p:nvSpPr>
          <p:cNvPr id="5" name="Text Placeholder 4">
            <a:extLst>
              <a:ext uri="{FF2B5EF4-FFF2-40B4-BE49-F238E27FC236}">
                <a16:creationId xmlns:a16="http://schemas.microsoft.com/office/drawing/2014/main" id="{414D5A89-C7F5-E334-8C9E-56A8ED2544B3}"/>
              </a:ext>
            </a:extLst>
          </p:cNvPr>
          <p:cNvSpPr>
            <a:spLocks noGrp="1"/>
          </p:cNvSpPr>
          <p:nvPr>
            <p:ph type="body" sz="quarter" idx="13"/>
          </p:nvPr>
        </p:nvSpPr>
        <p:spPr>
          <a:xfrm>
            <a:off x="1250950" y="1586204"/>
            <a:ext cx="6101572" cy="985546"/>
          </a:xfrm>
          <a:prstGeom prst="rect">
            <a:avLst/>
          </a:prstGeom>
        </p:spPr>
        <p:txBody>
          <a:bodyPr anchor="b"/>
          <a:lstStyle>
            <a:lvl1pPr>
              <a:defRPr sz="2800" b="1">
                <a:solidFill>
                  <a:srgbClr val="FFFF00"/>
                </a:solidFill>
                <a:latin typeface="Poppins" panose="00000500000000000000" pitchFamily="2" charset="0"/>
                <a:cs typeface="Poppins" panose="00000500000000000000" pitchFamily="2"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6" name="Text Placeholder 4">
            <a:extLst>
              <a:ext uri="{FF2B5EF4-FFF2-40B4-BE49-F238E27FC236}">
                <a16:creationId xmlns:a16="http://schemas.microsoft.com/office/drawing/2014/main" id="{63262350-B59D-196F-52C4-33427DF97256}"/>
              </a:ext>
            </a:extLst>
          </p:cNvPr>
          <p:cNvSpPr>
            <a:spLocks noGrp="1"/>
          </p:cNvSpPr>
          <p:nvPr>
            <p:ph type="body" sz="quarter" idx="14"/>
          </p:nvPr>
        </p:nvSpPr>
        <p:spPr>
          <a:xfrm>
            <a:off x="1250950" y="2671662"/>
            <a:ext cx="6101572" cy="1293847"/>
          </a:xfrm>
          <a:prstGeom prst="rect">
            <a:avLst/>
          </a:prstGeom>
        </p:spPr>
        <p:txBody>
          <a:bodyPr anchor="t"/>
          <a:lstStyle>
            <a:lvl1pPr>
              <a:defRPr sz="2800" b="1">
                <a:solidFill>
                  <a:schemeClr val="bg1"/>
                </a:solidFill>
                <a:latin typeface="Poppins" panose="00000500000000000000" pitchFamily="2" charset="0"/>
                <a:cs typeface="Poppins" panose="00000500000000000000" pitchFamily="2"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11" name="Rectangle 5">
            <a:extLst>
              <a:ext uri="{FF2B5EF4-FFF2-40B4-BE49-F238E27FC236}">
                <a16:creationId xmlns:a16="http://schemas.microsoft.com/office/drawing/2014/main" id="{9B40B789-DBCD-FDDE-1DB8-6B48B8E2B5B2}"/>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12" name="TextBox 11">
            <a:extLst>
              <a:ext uri="{FF2B5EF4-FFF2-40B4-BE49-F238E27FC236}">
                <a16:creationId xmlns:a16="http://schemas.microsoft.com/office/drawing/2014/main" id="{0FA01EB8-FF02-BFA3-E531-0AC3FEA6F9F2}"/>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Poppins" panose="00000500000000000000" pitchFamily="2" charset="0"/>
                <a:cs typeface="Poppins" panose="00000500000000000000" pitchFamily="2" charset="0"/>
              </a:rPr>
              <a:t>Student Testing Branch</a:t>
            </a:r>
          </a:p>
        </p:txBody>
      </p:sp>
      <p:sp>
        <p:nvSpPr>
          <p:cNvPr id="13" name="Google Shape;19;p6">
            <a:extLst>
              <a:ext uri="{FF2B5EF4-FFF2-40B4-BE49-F238E27FC236}">
                <a16:creationId xmlns:a16="http://schemas.microsoft.com/office/drawing/2014/main" id="{588F91FD-87DA-1C6C-11E5-94CABB95A651}"/>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rPr>
              <a:pPr algn="r"/>
              <a:t>‹#›</a:t>
            </a:fld>
            <a:endParaRPr lang="en" sz="100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5 - Single Orange" preserve="1" userDrawn="1">
  <p:cSld name="1_05 - Single Orange">
    <p:bg>
      <p:bgRef idx="1001">
        <a:schemeClr val="bg1"/>
      </p:bgRef>
    </p:bg>
    <p:spTree>
      <p:nvGrpSpPr>
        <p:cNvPr id="1" name="Shape 37"/>
        <p:cNvGrpSpPr/>
        <p:nvPr/>
      </p:nvGrpSpPr>
      <p:grpSpPr>
        <a:xfrm>
          <a:off x="0" y="0"/>
          <a:ext cx="0" cy="0"/>
          <a:chOff x="0" y="0"/>
          <a:chExt cx="0" cy="0"/>
        </a:xfrm>
      </p:grpSpPr>
      <p:sp>
        <p:nvSpPr>
          <p:cNvPr id="38" name="Google Shape;38;p10"/>
          <p:cNvSpPr/>
          <p:nvPr/>
        </p:nvSpPr>
        <p:spPr>
          <a:xfrm rot="10800000" flipH="1">
            <a:off x="-54296" y="-47200"/>
            <a:ext cx="9180600" cy="854700"/>
          </a:xfrm>
          <a:prstGeom prst="round1Rect">
            <a:avLst>
              <a:gd name="adj" fmla="val 50000"/>
            </a:avLst>
          </a:prstGeom>
          <a:solidFill>
            <a:srgbClr val="FF99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10"/>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41" name="Google Shape;41;p10"/>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84F52ED6-976B-4003-6CB9-502B8B8BEF9D}"/>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Poppins" panose="00000500000000000000" pitchFamily="2" charset="0"/>
                <a:cs typeface="Poppins" panose="00000500000000000000" pitchFamily="2"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Poppins" panose="00000500000000000000" pitchFamily="2" charset="0"/>
                <a:cs typeface="Poppins" panose="00000500000000000000" pitchFamily="2"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Poppins" panose="00000500000000000000" pitchFamily="2" charset="0"/>
                <a:cs typeface="Poppins" panose="00000500000000000000" pitchFamily="2" charset="0"/>
              </a:defRPr>
            </a:lvl3pPr>
            <a:lvl4pPr marL="1828800" lvl="3" indent="-317500" rtl="0">
              <a:spcBef>
                <a:spcPts val="0"/>
              </a:spcBef>
              <a:spcAft>
                <a:spcPts val="300"/>
              </a:spcAft>
              <a:buSzPct val="40000"/>
              <a:buFont typeface="Wingdings" panose="05000000000000000000" pitchFamily="2" charset="2"/>
              <a:buChar char="o"/>
              <a:defRPr>
                <a:latin typeface="Poppins" panose="00000500000000000000" pitchFamily="2" charset="0"/>
                <a:cs typeface="Poppins" panose="00000500000000000000" pitchFamily="2"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5" name="Content Placeholder 7">
            <a:extLst>
              <a:ext uri="{FF2B5EF4-FFF2-40B4-BE49-F238E27FC236}">
                <a16:creationId xmlns:a16="http://schemas.microsoft.com/office/drawing/2014/main" id="{EBA0CEDB-C3DB-D054-A93D-20CB6025252D}"/>
              </a:ext>
            </a:extLst>
          </p:cNvPr>
          <p:cNvSpPr>
            <a:spLocks noGrp="1"/>
          </p:cNvSpPr>
          <p:nvPr>
            <p:ph sz="quarter" idx="14"/>
          </p:nvPr>
        </p:nvSpPr>
        <p:spPr>
          <a:xfrm>
            <a:off x="5411788" y="938670"/>
            <a:ext cx="3365500" cy="3800756"/>
          </a:xfrm>
          <a:prstGeom prst="rect">
            <a:avLst/>
          </a:prstGeom>
        </p:spPr>
        <p:txBody>
          <a:bodyPr/>
          <a:lstStyle/>
          <a:p>
            <a:pPr lvl="0"/>
            <a:r>
              <a:rPr lang="en-US"/>
              <a:t>Click to edit Master text styles</a:t>
            </a:r>
          </a:p>
        </p:txBody>
      </p:sp>
      <p:sp>
        <p:nvSpPr>
          <p:cNvPr id="8" name="Rectangle 5">
            <a:extLst>
              <a:ext uri="{FF2B5EF4-FFF2-40B4-BE49-F238E27FC236}">
                <a16:creationId xmlns:a16="http://schemas.microsoft.com/office/drawing/2014/main" id="{93FF0775-D727-AA6C-19CC-6092991E0266}"/>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9" name="TextBox 8">
            <a:extLst>
              <a:ext uri="{FF2B5EF4-FFF2-40B4-BE49-F238E27FC236}">
                <a16:creationId xmlns:a16="http://schemas.microsoft.com/office/drawing/2014/main" id="{4A87FCCB-95EE-13A5-A375-7983D2FBBD77}"/>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Poppins" panose="00000500000000000000" pitchFamily="2" charset="0"/>
                <a:cs typeface="Poppins" panose="00000500000000000000" pitchFamily="2" charset="0"/>
              </a:rPr>
              <a:t>Student Testing Branch</a:t>
            </a:r>
          </a:p>
        </p:txBody>
      </p:sp>
      <p:sp>
        <p:nvSpPr>
          <p:cNvPr id="10" name="Google Shape;19;p6">
            <a:extLst>
              <a:ext uri="{FF2B5EF4-FFF2-40B4-BE49-F238E27FC236}">
                <a16:creationId xmlns:a16="http://schemas.microsoft.com/office/drawing/2014/main" id="{6C78B24F-5C5B-1BEA-1627-B1AD22530377}"/>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pPr algn="r"/>
              <a:t>‹#›</a:t>
            </a:fld>
            <a:endParaRPr lang="en" sz="1000"/>
          </a:p>
        </p:txBody>
      </p:sp>
    </p:spTree>
    <p:extLst>
      <p:ext uri="{BB962C8B-B14F-4D97-AF65-F5344CB8AC3E}">
        <p14:creationId xmlns:p14="http://schemas.microsoft.com/office/powerpoint/2010/main" val="64550949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7 - Single Green" preserve="1" userDrawn="1">
  <p:cSld name="1_07 - Single Green">
    <p:bg>
      <p:bgRef idx="1001">
        <a:schemeClr val="bg1"/>
      </p:bgRef>
    </p:bg>
    <p:spTree>
      <p:nvGrpSpPr>
        <p:cNvPr id="1" name="Shape 47"/>
        <p:cNvGrpSpPr/>
        <p:nvPr/>
      </p:nvGrpSpPr>
      <p:grpSpPr>
        <a:xfrm>
          <a:off x="0" y="0"/>
          <a:ext cx="0" cy="0"/>
          <a:chOff x="0" y="0"/>
          <a:chExt cx="0" cy="0"/>
        </a:xfrm>
      </p:grpSpPr>
      <p:sp>
        <p:nvSpPr>
          <p:cNvPr id="48" name="Google Shape;48;p12"/>
          <p:cNvSpPr/>
          <p:nvPr/>
        </p:nvSpPr>
        <p:spPr>
          <a:xfrm rot="10800000" flipH="1">
            <a:off x="-47511" y="-47200"/>
            <a:ext cx="9180600" cy="854700"/>
          </a:xfrm>
          <a:prstGeom prst="round1Rect">
            <a:avLst>
              <a:gd name="adj" fmla="val 50000"/>
            </a:avLst>
          </a:prstGeom>
          <a:solidFill>
            <a:srgbClr val="0080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2"/>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51" name="Google Shape;51;p12"/>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63EE5E0C-4D99-5F30-29F6-0B58A833B32D}"/>
              </a:ext>
            </a:extLst>
          </p:cNvPr>
          <p:cNvSpPr txBox="1">
            <a:spLocks noGrp="1"/>
          </p:cNvSpPr>
          <p:nvPr>
            <p:ph type="body" idx="13"/>
          </p:nvPr>
        </p:nvSpPr>
        <p:spPr>
          <a:xfrm>
            <a:off x="311700" y="952500"/>
            <a:ext cx="85206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Poppins" panose="00000500000000000000" pitchFamily="2" charset="0"/>
                <a:cs typeface="Poppins" panose="00000500000000000000" pitchFamily="2"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Poppins" panose="00000500000000000000" pitchFamily="2" charset="0"/>
                <a:cs typeface="Poppins" panose="00000500000000000000" pitchFamily="2"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Poppins" panose="00000500000000000000" pitchFamily="2" charset="0"/>
                <a:cs typeface="Poppins" panose="00000500000000000000" pitchFamily="2" charset="0"/>
              </a:defRPr>
            </a:lvl3pPr>
            <a:lvl4pPr marL="1828800" lvl="3" indent="-317500" rtl="0">
              <a:spcBef>
                <a:spcPts val="0"/>
              </a:spcBef>
              <a:spcAft>
                <a:spcPts val="300"/>
              </a:spcAft>
              <a:buSzPct val="40000"/>
              <a:buFont typeface="Wingdings" panose="05000000000000000000" pitchFamily="2" charset="2"/>
              <a:buChar char="o"/>
              <a:defRPr>
                <a:latin typeface="Poppins" panose="00000500000000000000" pitchFamily="2" charset="0"/>
                <a:cs typeface="Poppins" panose="00000500000000000000" pitchFamily="2"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7" name="Rectangle 5">
            <a:extLst>
              <a:ext uri="{FF2B5EF4-FFF2-40B4-BE49-F238E27FC236}">
                <a16:creationId xmlns:a16="http://schemas.microsoft.com/office/drawing/2014/main" id="{D1A80193-F970-699C-F8A1-D6310A4FE58A}"/>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8" name="TextBox 7">
            <a:extLst>
              <a:ext uri="{FF2B5EF4-FFF2-40B4-BE49-F238E27FC236}">
                <a16:creationId xmlns:a16="http://schemas.microsoft.com/office/drawing/2014/main" id="{8A2C4FD6-8274-5858-60C6-417601147B91}"/>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Poppins" panose="00000500000000000000" pitchFamily="2" charset="0"/>
                <a:cs typeface="Poppins" panose="00000500000000000000" pitchFamily="2" charset="0"/>
              </a:rPr>
              <a:t>Student Testing Branch</a:t>
            </a:r>
          </a:p>
        </p:txBody>
      </p:sp>
      <p:sp>
        <p:nvSpPr>
          <p:cNvPr id="9" name="Google Shape;19;p6">
            <a:extLst>
              <a:ext uri="{FF2B5EF4-FFF2-40B4-BE49-F238E27FC236}">
                <a16:creationId xmlns:a16="http://schemas.microsoft.com/office/drawing/2014/main" id="{759AA128-7990-B14A-AFF5-F555B509F213}"/>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pPr algn="r"/>
              <a:t>‹#›</a:t>
            </a:fld>
            <a:endParaRPr lang="en" sz="1000"/>
          </a:p>
        </p:txBody>
      </p:sp>
    </p:spTree>
    <p:extLst>
      <p:ext uri="{BB962C8B-B14F-4D97-AF65-F5344CB8AC3E}">
        <p14:creationId xmlns:p14="http://schemas.microsoft.com/office/powerpoint/2010/main" val="195364063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7 - Single Green" preserve="1" userDrawn="1">
  <p:cSld name="1_07 - Single Green">
    <p:bg>
      <p:bgRef idx="1001">
        <a:schemeClr val="bg1"/>
      </p:bgRef>
    </p:bg>
    <p:spTree>
      <p:nvGrpSpPr>
        <p:cNvPr id="1" name="Shape 47"/>
        <p:cNvGrpSpPr/>
        <p:nvPr/>
      </p:nvGrpSpPr>
      <p:grpSpPr>
        <a:xfrm>
          <a:off x="0" y="0"/>
          <a:ext cx="0" cy="0"/>
          <a:chOff x="0" y="0"/>
          <a:chExt cx="0" cy="0"/>
        </a:xfrm>
      </p:grpSpPr>
      <p:sp>
        <p:nvSpPr>
          <p:cNvPr id="48" name="Google Shape;48;p12"/>
          <p:cNvSpPr/>
          <p:nvPr/>
        </p:nvSpPr>
        <p:spPr>
          <a:xfrm rot="10800000" flipH="1">
            <a:off x="-47511" y="-47200"/>
            <a:ext cx="9180600" cy="854700"/>
          </a:xfrm>
          <a:prstGeom prst="round1Rect">
            <a:avLst>
              <a:gd name="adj" fmla="val 50000"/>
            </a:avLst>
          </a:prstGeom>
          <a:solidFill>
            <a:srgbClr val="0080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2"/>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51" name="Google Shape;51;p12"/>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526A8938-8344-7114-F611-DC7A9324F2C0}"/>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Poppins" panose="00000500000000000000" pitchFamily="2" charset="0"/>
                <a:cs typeface="Poppins" panose="00000500000000000000" pitchFamily="2"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Poppins" panose="00000500000000000000" pitchFamily="2" charset="0"/>
                <a:cs typeface="Poppins" panose="00000500000000000000" pitchFamily="2"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Poppins" panose="00000500000000000000" pitchFamily="2" charset="0"/>
                <a:cs typeface="Poppins" panose="00000500000000000000" pitchFamily="2" charset="0"/>
              </a:defRPr>
            </a:lvl3pPr>
            <a:lvl4pPr marL="1828800" lvl="3" indent="-317500" rtl="0">
              <a:spcBef>
                <a:spcPts val="0"/>
              </a:spcBef>
              <a:spcAft>
                <a:spcPts val="300"/>
              </a:spcAft>
              <a:buSzPct val="40000"/>
              <a:buFont typeface="Wingdings" panose="05000000000000000000" pitchFamily="2" charset="2"/>
              <a:buChar char="o"/>
              <a:defRPr>
                <a:latin typeface="Poppins" panose="00000500000000000000" pitchFamily="2" charset="0"/>
                <a:cs typeface="Poppins" panose="00000500000000000000" pitchFamily="2"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5" name="Content Placeholder 7">
            <a:extLst>
              <a:ext uri="{FF2B5EF4-FFF2-40B4-BE49-F238E27FC236}">
                <a16:creationId xmlns:a16="http://schemas.microsoft.com/office/drawing/2014/main" id="{CFDE3CE3-09A8-7581-E56C-57FBF9A6168C}"/>
              </a:ext>
            </a:extLst>
          </p:cNvPr>
          <p:cNvSpPr>
            <a:spLocks noGrp="1"/>
          </p:cNvSpPr>
          <p:nvPr>
            <p:ph sz="quarter" idx="14"/>
          </p:nvPr>
        </p:nvSpPr>
        <p:spPr>
          <a:xfrm>
            <a:off x="5411788" y="938670"/>
            <a:ext cx="3365500" cy="3800756"/>
          </a:xfrm>
          <a:prstGeom prst="rect">
            <a:avLst/>
          </a:prstGeom>
        </p:spPr>
        <p:txBody>
          <a:bodyPr/>
          <a:lstStyle/>
          <a:p>
            <a:pPr lvl="0"/>
            <a:r>
              <a:rPr lang="en-US"/>
              <a:t>Click to edit Master text styles</a:t>
            </a:r>
          </a:p>
        </p:txBody>
      </p:sp>
      <p:sp>
        <p:nvSpPr>
          <p:cNvPr id="8" name="Rectangle 5">
            <a:extLst>
              <a:ext uri="{FF2B5EF4-FFF2-40B4-BE49-F238E27FC236}">
                <a16:creationId xmlns:a16="http://schemas.microsoft.com/office/drawing/2014/main" id="{3B5F9247-D93C-EBA0-2140-9496F85E5071}"/>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9" name="TextBox 8">
            <a:extLst>
              <a:ext uri="{FF2B5EF4-FFF2-40B4-BE49-F238E27FC236}">
                <a16:creationId xmlns:a16="http://schemas.microsoft.com/office/drawing/2014/main" id="{030C2473-5EE3-0570-FCA1-CF9AE826D904}"/>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Poppins" panose="00000500000000000000" pitchFamily="2" charset="0"/>
                <a:cs typeface="Poppins" panose="00000500000000000000" pitchFamily="2" charset="0"/>
              </a:rPr>
              <a:t>Student Testing Branch</a:t>
            </a:r>
          </a:p>
        </p:txBody>
      </p:sp>
      <p:sp>
        <p:nvSpPr>
          <p:cNvPr id="10" name="Google Shape;19;p6">
            <a:extLst>
              <a:ext uri="{FF2B5EF4-FFF2-40B4-BE49-F238E27FC236}">
                <a16:creationId xmlns:a16="http://schemas.microsoft.com/office/drawing/2014/main" id="{4F08AD0F-84B6-1936-733B-DDFE06624F72}"/>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pPr algn="r"/>
              <a:t>‹#›</a:t>
            </a:fld>
            <a:endParaRPr lang="en" sz="1000"/>
          </a:p>
        </p:txBody>
      </p:sp>
    </p:spTree>
    <p:extLst>
      <p:ext uri="{BB962C8B-B14F-4D97-AF65-F5344CB8AC3E}">
        <p14:creationId xmlns:p14="http://schemas.microsoft.com/office/powerpoint/2010/main" val="184824530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 - Single Light Blue" preserve="1" userDrawn="1">
  <p:cSld name="1_01 - Single Light Blue">
    <p:bg>
      <p:bgPr>
        <a:solidFill>
          <a:srgbClr val="002870"/>
        </a:solidFill>
        <a:effectLst/>
      </p:bgPr>
    </p:bg>
    <p:spTree>
      <p:nvGrpSpPr>
        <p:cNvPr id="1" name="Shape 17"/>
        <p:cNvGrpSpPr/>
        <p:nvPr/>
      </p:nvGrpSpPr>
      <p:grpSpPr>
        <a:xfrm>
          <a:off x="0" y="0"/>
          <a:ext cx="0" cy="0"/>
          <a:chOff x="0" y="0"/>
          <a:chExt cx="0" cy="0"/>
        </a:xfrm>
      </p:grpSpPr>
      <p:sp>
        <p:nvSpPr>
          <p:cNvPr id="18" name="Google Shape;18;p6"/>
          <p:cNvSpPr/>
          <p:nvPr/>
        </p:nvSpPr>
        <p:spPr>
          <a:xfrm rot="10800000" flipH="1">
            <a:off x="-47511" y="-47200"/>
            <a:ext cx="9180600" cy="854700"/>
          </a:xfrm>
          <a:prstGeom prst="round1Rect">
            <a:avLst>
              <a:gd name="adj" fmla="val 50000"/>
            </a:avLst>
          </a:prstGeom>
          <a:solidFill>
            <a:srgbClr val="4285F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6"/>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21" name="Google Shape;21;p6"/>
          <p:cNvSpPr txBox="1">
            <a:spLocks noGrp="1"/>
          </p:cNvSpPr>
          <p:nvPr>
            <p:ph type="title"/>
          </p:nvPr>
        </p:nvSpPr>
        <p:spPr>
          <a:xfrm>
            <a:off x="41375" y="150"/>
            <a:ext cx="86373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4EA10DA6-C7A8-D550-39CD-39E181E8F8FA}"/>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
                <a:schemeClr val="bg1"/>
              </a:buClr>
              <a:buSzPts val="1400"/>
              <a:buChar char="●"/>
              <a:defRPr sz="2000">
                <a:solidFill>
                  <a:schemeClr val="bg1"/>
                </a:solidFill>
              </a:defRPr>
            </a:lvl1pPr>
            <a:lvl2pPr marL="914400" lvl="1" indent="-317500" rtl="0">
              <a:spcBef>
                <a:spcPts val="0"/>
              </a:spcBef>
              <a:spcAft>
                <a:spcPts val="300"/>
              </a:spcAft>
              <a:buClr>
                <a:schemeClr val="bg1"/>
              </a:buClr>
              <a:buSzPts val="1400"/>
              <a:buChar char="○"/>
              <a:defRPr sz="1800">
                <a:solidFill>
                  <a:schemeClr val="bg1"/>
                </a:solidFill>
              </a:defRPr>
            </a:lvl2pPr>
            <a:lvl3pPr marL="1371600" lvl="2" indent="-317500" rtl="0">
              <a:spcBef>
                <a:spcPts val="0"/>
              </a:spcBef>
              <a:spcAft>
                <a:spcPts val="0"/>
              </a:spcAft>
              <a:buClr>
                <a:schemeClr val="bg1"/>
              </a:buClr>
              <a:buSzPts val="1400"/>
              <a:buChar char="■"/>
              <a:defRPr sz="1600">
                <a:solidFill>
                  <a:schemeClr val="bg1"/>
                </a:solidFill>
              </a:defRPr>
            </a:lvl3pPr>
            <a:lvl4pPr marL="1828800" lvl="3" indent="-317500" rtl="0">
              <a:spcBef>
                <a:spcPts val="0"/>
              </a:spcBef>
              <a:spcAft>
                <a:spcPts val="0"/>
              </a:spcAft>
              <a:buClr>
                <a:schemeClr val="bg1"/>
              </a:buClr>
              <a:buSzPts val="1400"/>
              <a:buChar char="●"/>
              <a:defRPr>
                <a:solidFill>
                  <a:schemeClr val="bg1"/>
                </a:solidFill>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a:p>
            <a:pPr lvl="2"/>
            <a:endParaRPr lang="en-US"/>
          </a:p>
        </p:txBody>
      </p:sp>
      <p:sp>
        <p:nvSpPr>
          <p:cNvPr id="5" name="Content Placeholder 7">
            <a:extLst>
              <a:ext uri="{FF2B5EF4-FFF2-40B4-BE49-F238E27FC236}">
                <a16:creationId xmlns:a16="http://schemas.microsoft.com/office/drawing/2014/main" id="{397B0DB7-51F8-77C8-60F2-F0F60387BE5F}"/>
              </a:ext>
            </a:extLst>
          </p:cNvPr>
          <p:cNvSpPr>
            <a:spLocks noGrp="1"/>
          </p:cNvSpPr>
          <p:nvPr>
            <p:ph sz="quarter" idx="14"/>
          </p:nvPr>
        </p:nvSpPr>
        <p:spPr>
          <a:xfrm>
            <a:off x="5411788" y="938670"/>
            <a:ext cx="3365500" cy="3800756"/>
          </a:xfrm>
          <a:prstGeom prst="rect">
            <a:avLst/>
          </a:prstGeom>
        </p:spPr>
        <p:txBody>
          <a:bodyPr/>
          <a:lstStyle>
            <a:lvl1pPr>
              <a:defRPr>
                <a:solidFill>
                  <a:schemeClr val="bg1"/>
                </a:solidFill>
              </a:defRPr>
            </a:lvl1pPr>
          </a:lstStyle>
          <a:p>
            <a:pPr lvl="0"/>
            <a:r>
              <a:rPr lang="en-US"/>
              <a:t>Click to edit Master text styles</a:t>
            </a:r>
          </a:p>
        </p:txBody>
      </p:sp>
      <p:sp>
        <p:nvSpPr>
          <p:cNvPr id="8" name="Rectangle 5">
            <a:extLst>
              <a:ext uri="{FF2B5EF4-FFF2-40B4-BE49-F238E27FC236}">
                <a16:creationId xmlns:a16="http://schemas.microsoft.com/office/drawing/2014/main" id="{3424F3AA-1F82-FA52-C24F-5DD6CAAB9C5D}"/>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9" name="TextBox 8">
            <a:extLst>
              <a:ext uri="{FF2B5EF4-FFF2-40B4-BE49-F238E27FC236}">
                <a16:creationId xmlns:a16="http://schemas.microsoft.com/office/drawing/2014/main" id="{64F6DD37-8DFC-A3AD-B953-8D2589C32A4C}"/>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Poppins" panose="00000500000000000000" pitchFamily="2" charset="0"/>
                <a:cs typeface="Poppins" panose="00000500000000000000" pitchFamily="2" charset="0"/>
              </a:rPr>
              <a:t>Student Testing Branch</a:t>
            </a:r>
          </a:p>
        </p:txBody>
      </p:sp>
      <p:sp>
        <p:nvSpPr>
          <p:cNvPr id="10" name="Google Shape;19;p6">
            <a:extLst>
              <a:ext uri="{FF2B5EF4-FFF2-40B4-BE49-F238E27FC236}">
                <a16:creationId xmlns:a16="http://schemas.microsoft.com/office/drawing/2014/main" id="{E109CD04-D2EF-213E-DA2E-CC1AC7CAFCA6}"/>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rPr>
              <a:pPr algn="r"/>
              <a:t>‹#›</a:t>
            </a:fld>
            <a:endParaRPr lang="en" sz="1000">
              <a:solidFill>
                <a:schemeClr val="bg1"/>
              </a:solidFill>
            </a:endParaRPr>
          </a:p>
        </p:txBody>
      </p:sp>
    </p:spTree>
    <p:extLst>
      <p:ext uri="{BB962C8B-B14F-4D97-AF65-F5344CB8AC3E}">
        <p14:creationId xmlns:p14="http://schemas.microsoft.com/office/powerpoint/2010/main" val="333123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5 - Single Orange" preserve="1" userDrawn="1">
  <p:cSld name="1_05 - Single Orange">
    <p:bg>
      <p:bgPr>
        <a:solidFill>
          <a:srgbClr val="002870"/>
        </a:solidFill>
        <a:effectLst/>
      </p:bgPr>
    </p:bg>
    <p:spTree>
      <p:nvGrpSpPr>
        <p:cNvPr id="1" name="Shape 37"/>
        <p:cNvGrpSpPr/>
        <p:nvPr/>
      </p:nvGrpSpPr>
      <p:grpSpPr>
        <a:xfrm>
          <a:off x="0" y="0"/>
          <a:ext cx="0" cy="0"/>
          <a:chOff x="0" y="0"/>
          <a:chExt cx="0" cy="0"/>
        </a:xfrm>
      </p:grpSpPr>
      <p:sp>
        <p:nvSpPr>
          <p:cNvPr id="38" name="Google Shape;38;p10"/>
          <p:cNvSpPr/>
          <p:nvPr/>
        </p:nvSpPr>
        <p:spPr>
          <a:xfrm rot="10800000" flipH="1">
            <a:off x="-54296" y="-47200"/>
            <a:ext cx="9180600" cy="854700"/>
          </a:xfrm>
          <a:prstGeom prst="round1Rect">
            <a:avLst>
              <a:gd name="adj" fmla="val 50000"/>
            </a:avLst>
          </a:prstGeom>
          <a:solidFill>
            <a:srgbClr val="FF99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10"/>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41" name="Google Shape;41;p10"/>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2EEE1B5D-3F7D-32B5-9479-0A7C1F9705CD}"/>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
                <a:schemeClr val="bg1"/>
              </a:buClr>
              <a:buSzPts val="1400"/>
              <a:buChar char="●"/>
              <a:defRPr sz="2000">
                <a:solidFill>
                  <a:schemeClr val="bg1"/>
                </a:solidFill>
              </a:defRPr>
            </a:lvl1pPr>
            <a:lvl2pPr marL="914400" lvl="1" indent="-317500" rtl="0">
              <a:spcBef>
                <a:spcPts val="0"/>
              </a:spcBef>
              <a:spcAft>
                <a:spcPts val="300"/>
              </a:spcAft>
              <a:buClr>
                <a:schemeClr val="bg1"/>
              </a:buClr>
              <a:buSzPts val="1400"/>
              <a:buChar char="○"/>
              <a:defRPr sz="1800">
                <a:solidFill>
                  <a:schemeClr val="bg1"/>
                </a:solidFill>
              </a:defRPr>
            </a:lvl2pPr>
            <a:lvl3pPr marL="1371600" lvl="2" indent="-317500" rtl="0">
              <a:spcBef>
                <a:spcPts val="0"/>
              </a:spcBef>
              <a:spcAft>
                <a:spcPts val="0"/>
              </a:spcAft>
              <a:buClr>
                <a:schemeClr val="bg1"/>
              </a:buClr>
              <a:buSzPts val="1400"/>
              <a:buChar char="■"/>
              <a:defRPr sz="1600">
                <a:solidFill>
                  <a:schemeClr val="bg1"/>
                </a:solidFill>
              </a:defRPr>
            </a:lvl3pPr>
            <a:lvl4pPr marL="1828800" lvl="3" indent="-317500" rtl="0">
              <a:spcBef>
                <a:spcPts val="0"/>
              </a:spcBef>
              <a:spcAft>
                <a:spcPts val="0"/>
              </a:spcAft>
              <a:buClr>
                <a:schemeClr val="bg1"/>
              </a:buClr>
              <a:buSzPts val="1400"/>
              <a:buChar char="●"/>
              <a:defRPr>
                <a:solidFill>
                  <a:schemeClr val="bg1"/>
                </a:solidFill>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a:p>
            <a:pPr lvl="2"/>
            <a:endParaRPr lang="en-US"/>
          </a:p>
        </p:txBody>
      </p:sp>
      <p:sp>
        <p:nvSpPr>
          <p:cNvPr id="5" name="Content Placeholder 7">
            <a:extLst>
              <a:ext uri="{FF2B5EF4-FFF2-40B4-BE49-F238E27FC236}">
                <a16:creationId xmlns:a16="http://schemas.microsoft.com/office/drawing/2014/main" id="{4C88707F-29B1-DE33-2727-ADCA2AABD0DA}"/>
              </a:ext>
            </a:extLst>
          </p:cNvPr>
          <p:cNvSpPr>
            <a:spLocks noGrp="1"/>
          </p:cNvSpPr>
          <p:nvPr>
            <p:ph sz="quarter" idx="14"/>
          </p:nvPr>
        </p:nvSpPr>
        <p:spPr>
          <a:xfrm>
            <a:off x="5411788" y="938670"/>
            <a:ext cx="3365500" cy="3800756"/>
          </a:xfrm>
          <a:prstGeom prst="rect">
            <a:avLst/>
          </a:prstGeom>
        </p:spPr>
        <p:txBody>
          <a:bodyPr/>
          <a:lstStyle>
            <a:lvl1pPr>
              <a:defRPr>
                <a:solidFill>
                  <a:schemeClr val="bg1"/>
                </a:solidFill>
              </a:defRPr>
            </a:lvl1pPr>
          </a:lstStyle>
          <a:p>
            <a:pPr lvl="0"/>
            <a:r>
              <a:rPr lang="en-US"/>
              <a:t>Click to edit Master text styles</a:t>
            </a:r>
          </a:p>
        </p:txBody>
      </p:sp>
      <p:sp>
        <p:nvSpPr>
          <p:cNvPr id="8" name="Rectangle 5">
            <a:extLst>
              <a:ext uri="{FF2B5EF4-FFF2-40B4-BE49-F238E27FC236}">
                <a16:creationId xmlns:a16="http://schemas.microsoft.com/office/drawing/2014/main" id="{27B12076-E5BF-B67C-A432-E7EA73F2987A}"/>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9" name="TextBox 8">
            <a:extLst>
              <a:ext uri="{FF2B5EF4-FFF2-40B4-BE49-F238E27FC236}">
                <a16:creationId xmlns:a16="http://schemas.microsoft.com/office/drawing/2014/main" id="{4291EA57-00AB-BA81-E176-A8265DB201F5}"/>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Poppins" panose="00000500000000000000" pitchFamily="2" charset="0"/>
                <a:cs typeface="Poppins" panose="00000500000000000000" pitchFamily="2" charset="0"/>
              </a:rPr>
              <a:t>Student Testing Branch</a:t>
            </a:r>
          </a:p>
        </p:txBody>
      </p:sp>
      <p:sp>
        <p:nvSpPr>
          <p:cNvPr id="10" name="Google Shape;19;p6">
            <a:extLst>
              <a:ext uri="{FF2B5EF4-FFF2-40B4-BE49-F238E27FC236}">
                <a16:creationId xmlns:a16="http://schemas.microsoft.com/office/drawing/2014/main" id="{82AFA771-0E2A-2698-8091-C0F23F3B84ED}"/>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rPr>
              <a:pPr algn="r"/>
              <a:t>‹#›</a:t>
            </a:fld>
            <a:endParaRPr lang="en" sz="1000">
              <a:solidFill>
                <a:schemeClr val="bg1"/>
              </a:solidFill>
            </a:endParaRPr>
          </a:p>
        </p:txBody>
      </p:sp>
    </p:spTree>
    <p:extLst>
      <p:ext uri="{BB962C8B-B14F-4D97-AF65-F5344CB8AC3E}">
        <p14:creationId xmlns:p14="http://schemas.microsoft.com/office/powerpoint/2010/main" val="1629450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7 - Single Green" preserve="1" userDrawn="1">
  <p:cSld name="1_07 - Single Green">
    <p:bg>
      <p:bgPr>
        <a:solidFill>
          <a:srgbClr val="002870"/>
        </a:solidFill>
        <a:effectLst/>
      </p:bgPr>
    </p:bg>
    <p:spTree>
      <p:nvGrpSpPr>
        <p:cNvPr id="1" name="Shape 47"/>
        <p:cNvGrpSpPr/>
        <p:nvPr/>
      </p:nvGrpSpPr>
      <p:grpSpPr>
        <a:xfrm>
          <a:off x="0" y="0"/>
          <a:ext cx="0" cy="0"/>
          <a:chOff x="0" y="0"/>
          <a:chExt cx="0" cy="0"/>
        </a:xfrm>
      </p:grpSpPr>
      <p:sp>
        <p:nvSpPr>
          <p:cNvPr id="48" name="Google Shape;48;p12"/>
          <p:cNvSpPr/>
          <p:nvPr/>
        </p:nvSpPr>
        <p:spPr>
          <a:xfrm rot="10800000" flipH="1">
            <a:off x="-47511" y="-47200"/>
            <a:ext cx="9180600" cy="854700"/>
          </a:xfrm>
          <a:prstGeom prst="round1Rect">
            <a:avLst>
              <a:gd name="adj" fmla="val 50000"/>
            </a:avLst>
          </a:prstGeom>
          <a:solidFill>
            <a:srgbClr val="0080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2"/>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51" name="Google Shape;51;p12"/>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2" name="Google Shape;79;p19">
            <a:extLst>
              <a:ext uri="{FF2B5EF4-FFF2-40B4-BE49-F238E27FC236}">
                <a16:creationId xmlns:a16="http://schemas.microsoft.com/office/drawing/2014/main" id="{5CE49BBB-C985-6679-C250-E6E40F48523E}"/>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
                <a:schemeClr val="bg1"/>
              </a:buClr>
              <a:buSzPts val="1400"/>
              <a:buChar char="●"/>
              <a:defRPr sz="2000">
                <a:solidFill>
                  <a:schemeClr val="bg1"/>
                </a:solidFill>
              </a:defRPr>
            </a:lvl1pPr>
            <a:lvl2pPr marL="914400" lvl="1" indent="-317500" rtl="0">
              <a:spcBef>
                <a:spcPts val="0"/>
              </a:spcBef>
              <a:spcAft>
                <a:spcPts val="300"/>
              </a:spcAft>
              <a:buClr>
                <a:schemeClr val="bg1"/>
              </a:buClr>
              <a:buSzPts val="1400"/>
              <a:buChar char="○"/>
              <a:defRPr sz="1800">
                <a:solidFill>
                  <a:schemeClr val="bg1"/>
                </a:solidFill>
              </a:defRPr>
            </a:lvl2pPr>
            <a:lvl3pPr marL="1371600" lvl="2" indent="-317500" rtl="0">
              <a:spcBef>
                <a:spcPts val="0"/>
              </a:spcBef>
              <a:spcAft>
                <a:spcPts val="0"/>
              </a:spcAft>
              <a:buClr>
                <a:schemeClr val="bg1"/>
              </a:buClr>
              <a:buSzPts val="1400"/>
              <a:buChar char="■"/>
              <a:defRPr sz="1600">
                <a:solidFill>
                  <a:schemeClr val="bg1"/>
                </a:solidFill>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endParaRPr lang="en-US"/>
          </a:p>
          <a:p>
            <a:pPr lvl="2"/>
            <a:endParaRPr lang="en-US"/>
          </a:p>
        </p:txBody>
      </p:sp>
      <p:sp>
        <p:nvSpPr>
          <p:cNvPr id="4" name="Picture Placeholder 3">
            <a:extLst>
              <a:ext uri="{FF2B5EF4-FFF2-40B4-BE49-F238E27FC236}">
                <a16:creationId xmlns:a16="http://schemas.microsoft.com/office/drawing/2014/main" id="{E1D9399C-F3C1-D2BB-89F8-355E2AEDBF64}"/>
              </a:ext>
            </a:extLst>
          </p:cNvPr>
          <p:cNvSpPr>
            <a:spLocks noGrp="1"/>
          </p:cNvSpPr>
          <p:nvPr>
            <p:ph type="pic" sz="quarter" idx="13"/>
          </p:nvPr>
        </p:nvSpPr>
        <p:spPr>
          <a:xfrm>
            <a:off x="5448300" y="952500"/>
            <a:ext cx="3611563" cy="3768725"/>
          </a:xfrm>
          <a:prstGeom prst="rect">
            <a:avLst/>
          </a:prstGeom>
        </p:spPr>
        <p:txBody>
          <a:bodyPr/>
          <a:lstStyle>
            <a:lvl1pPr>
              <a:defRPr>
                <a:solidFill>
                  <a:schemeClr val="bg1"/>
                </a:solidFill>
              </a:defRPr>
            </a:lvl1pPr>
          </a:lstStyle>
          <a:p>
            <a:endParaRPr lang="en-US"/>
          </a:p>
        </p:txBody>
      </p:sp>
      <p:sp>
        <p:nvSpPr>
          <p:cNvPr id="8" name="Rectangle 5">
            <a:extLst>
              <a:ext uri="{FF2B5EF4-FFF2-40B4-BE49-F238E27FC236}">
                <a16:creationId xmlns:a16="http://schemas.microsoft.com/office/drawing/2014/main" id="{55DF95F9-F012-0DAD-D06C-06BEBAB90F1F}"/>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9" name="TextBox 8">
            <a:extLst>
              <a:ext uri="{FF2B5EF4-FFF2-40B4-BE49-F238E27FC236}">
                <a16:creationId xmlns:a16="http://schemas.microsoft.com/office/drawing/2014/main" id="{25483494-13C6-61AA-D9B0-BF24E0ECDDBB}"/>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Poppins" panose="00000500000000000000" pitchFamily="2" charset="0"/>
                <a:cs typeface="Poppins" panose="00000500000000000000" pitchFamily="2" charset="0"/>
              </a:rPr>
              <a:t>Student Testing Branch</a:t>
            </a:r>
          </a:p>
        </p:txBody>
      </p:sp>
      <p:sp>
        <p:nvSpPr>
          <p:cNvPr id="10" name="Google Shape;19;p6">
            <a:extLst>
              <a:ext uri="{FF2B5EF4-FFF2-40B4-BE49-F238E27FC236}">
                <a16:creationId xmlns:a16="http://schemas.microsoft.com/office/drawing/2014/main" id="{DA62AFC1-6157-8DFE-2918-29690B4F5CAC}"/>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rPr>
              <a:pPr algn="r"/>
              <a:t>‹#›</a:t>
            </a:fld>
            <a:endParaRPr lang="en" sz="1000">
              <a:solidFill>
                <a:schemeClr val="bg1"/>
              </a:solidFill>
            </a:endParaRPr>
          </a:p>
        </p:txBody>
      </p:sp>
    </p:spTree>
    <p:extLst>
      <p:ext uri="{BB962C8B-B14F-4D97-AF65-F5344CB8AC3E}">
        <p14:creationId xmlns:p14="http://schemas.microsoft.com/office/powerpoint/2010/main" val="11538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4 - Double Dark Blue" preserve="1">
  <p:cSld name="1_04 - Double Dark Blue">
    <p:bg>
      <p:bgPr>
        <a:solidFill>
          <a:srgbClr val="FFFFFF"/>
        </a:solidFill>
        <a:effectLst/>
      </p:bgPr>
    </p:bg>
    <p:spTree>
      <p:nvGrpSpPr>
        <p:cNvPr id="1" name="Shape 32"/>
        <p:cNvGrpSpPr/>
        <p:nvPr/>
      </p:nvGrpSpPr>
      <p:grpSpPr>
        <a:xfrm>
          <a:off x="0" y="0"/>
          <a:ext cx="0" cy="0"/>
          <a:chOff x="0" y="0"/>
          <a:chExt cx="0" cy="0"/>
        </a:xfrm>
      </p:grpSpPr>
      <p:sp>
        <p:nvSpPr>
          <p:cNvPr id="33" name="Google Shape;33;p9"/>
          <p:cNvSpPr/>
          <p:nvPr/>
        </p:nvSpPr>
        <p:spPr>
          <a:xfrm rot="10800000" flipH="1">
            <a:off x="-47511" y="-47350"/>
            <a:ext cx="9180600" cy="1255200"/>
          </a:xfrm>
          <a:prstGeom prst="round1Rect">
            <a:avLst>
              <a:gd name="adj" fmla="val 50000"/>
            </a:avLst>
          </a:prstGeom>
          <a:solidFill>
            <a:srgbClr val="00287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9"/>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36" name="Google Shape;36;p9"/>
          <p:cNvSpPr txBox="1">
            <a:spLocks noGrp="1"/>
          </p:cNvSpPr>
          <p:nvPr>
            <p:ph type="title"/>
          </p:nvPr>
        </p:nvSpPr>
        <p:spPr>
          <a:xfrm>
            <a:off x="41375" y="14757"/>
            <a:ext cx="8189700" cy="116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6" name="Footer Placeholder 5">
            <a:extLst>
              <a:ext uri="{FF2B5EF4-FFF2-40B4-BE49-F238E27FC236}">
                <a16:creationId xmlns:a16="http://schemas.microsoft.com/office/drawing/2014/main" id="{73B5E882-8AA5-4C5B-BA72-851CDFEFEAED}"/>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7" name="TextBox 6">
            <a:extLst>
              <a:ext uri="{FF2B5EF4-FFF2-40B4-BE49-F238E27FC236}">
                <a16:creationId xmlns:a16="http://schemas.microsoft.com/office/drawing/2014/main" id="{EEEBCC27-0CE6-C8FC-933F-AD96965B999A}"/>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Poppins" panose="00000500000000000000" pitchFamily="2" charset="0"/>
                <a:cs typeface="Poppins" panose="00000500000000000000" pitchFamily="2" charset="0"/>
              </a:rPr>
              <a:t>Student Testing Branch</a:t>
            </a:r>
          </a:p>
        </p:txBody>
      </p:sp>
      <p:sp>
        <p:nvSpPr>
          <p:cNvPr id="8" name="Google Shape;19;p6">
            <a:extLst>
              <a:ext uri="{FF2B5EF4-FFF2-40B4-BE49-F238E27FC236}">
                <a16:creationId xmlns:a16="http://schemas.microsoft.com/office/drawing/2014/main" id="{9CB42714-90FA-4674-0D47-124B8FC64EB3}"/>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pPr algn="r"/>
              <a:t>‹#›</a:t>
            </a:fld>
            <a:endParaRPr lang="en" sz="1000"/>
          </a:p>
        </p:txBody>
      </p:sp>
    </p:spTree>
    <p:extLst>
      <p:ext uri="{BB962C8B-B14F-4D97-AF65-F5344CB8AC3E}">
        <p14:creationId xmlns:p14="http://schemas.microsoft.com/office/powerpoint/2010/main" val="950640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ONLY_1">
  <p:cSld name="TITLE_ONLY_1">
    <p:bg>
      <p:bgPr>
        <a:solidFill>
          <a:srgbClr val="1C4587"/>
        </a:solidFill>
        <a:effectLst/>
      </p:bgPr>
    </p:bg>
    <p:spTree>
      <p:nvGrpSpPr>
        <p:cNvPr id="1" name="Shape 75"/>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60BC5C-6CEE-6BEB-5BFB-C1A2E7D44564}"/>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7" name="TextBox 6">
            <a:extLst>
              <a:ext uri="{FF2B5EF4-FFF2-40B4-BE49-F238E27FC236}">
                <a16:creationId xmlns:a16="http://schemas.microsoft.com/office/drawing/2014/main" id="{5B18391F-343F-EB64-1717-493BAE9352A0}"/>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Poppins" panose="00000500000000000000" pitchFamily="2" charset="0"/>
                <a:cs typeface="Poppins" panose="00000500000000000000" pitchFamily="2" charset="0"/>
              </a:rPr>
              <a:t>Student Testing Branch</a:t>
            </a:r>
          </a:p>
        </p:txBody>
      </p:sp>
      <p:sp>
        <p:nvSpPr>
          <p:cNvPr id="8" name="Google Shape;19;p6">
            <a:extLst>
              <a:ext uri="{FF2B5EF4-FFF2-40B4-BE49-F238E27FC236}">
                <a16:creationId xmlns:a16="http://schemas.microsoft.com/office/drawing/2014/main" id="{5D6A54CD-60DA-A2ED-3DB8-D8339B5D3119}"/>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rPr>
              <a:pPr algn="r"/>
              <a:t>‹#›</a:t>
            </a:fld>
            <a:endParaRPr lang="en" sz="100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2 - Blank Black">
  <p:cSld name="CUSTOM_2">
    <p:bg>
      <p:bgPr>
        <a:solidFill>
          <a:schemeClr val="dk1"/>
        </a:solidFill>
        <a:effectLst/>
      </p:bgPr>
    </p:bg>
    <p:spTree>
      <p:nvGrpSpPr>
        <p:cNvPr id="1" name="Shape 15"/>
        <p:cNvGrpSpPr/>
        <p:nvPr/>
      </p:nvGrpSpPr>
      <p:grpSpPr>
        <a:xfrm>
          <a:off x="0" y="0"/>
          <a:ext cx="0" cy="0"/>
          <a:chOff x="0" y="0"/>
          <a:chExt cx="0" cy="0"/>
        </a:xfrm>
      </p:grpSpPr>
      <p:sp>
        <p:nvSpPr>
          <p:cNvPr id="8" name="Footer Placeholder 7">
            <a:extLst>
              <a:ext uri="{FF2B5EF4-FFF2-40B4-BE49-F238E27FC236}">
                <a16:creationId xmlns:a16="http://schemas.microsoft.com/office/drawing/2014/main" id="{9F5D3219-7A8D-6085-00DA-9EC92DA5D257}"/>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9" name="TextBox 8">
            <a:extLst>
              <a:ext uri="{FF2B5EF4-FFF2-40B4-BE49-F238E27FC236}">
                <a16:creationId xmlns:a16="http://schemas.microsoft.com/office/drawing/2014/main" id="{AC3668E3-0CD1-1C42-FE9B-AC4425B185A2}"/>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Poppins" panose="00000500000000000000" pitchFamily="2" charset="0"/>
                <a:cs typeface="Poppins" panose="00000500000000000000" pitchFamily="2" charset="0"/>
              </a:rPr>
              <a:t>Student Testing Branch</a:t>
            </a:r>
          </a:p>
        </p:txBody>
      </p:sp>
      <p:sp>
        <p:nvSpPr>
          <p:cNvPr id="10" name="Google Shape;19;p6">
            <a:extLst>
              <a:ext uri="{FF2B5EF4-FFF2-40B4-BE49-F238E27FC236}">
                <a16:creationId xmlns:a16="http://schemas.microsoft.com/office/drawing/2014/main" id="{354BBD62-0DFC-4FDA-E9E3-35CB1B0A282A}"/>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fld id="{00000000-1234-1234-1234-123412341234}" type="slidenum">
              <a:rPr lang="en" sz="1000" smtClean="0">
                <a:solidFill>
                  <a:schemeClr val="bg1"/>
                </a:solidFill>
              </a:rPr>
              <a:pPr/>
              <a:t>‹#›</a:t>
            </a:fld>
            <a:endParaRPr lang="en" sz="1000">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 name="Footer Placeholder 7">
            <a:extLst>
              <a:ext uri="{FF2B5EF4-FFF2-40B4-BE49-F238E27FC236}">
                <a16:creationId xmlns:a16="http://schemas.microsoft.com/office/drawing/2014/main" id="{06915436-B6AF-1BD0-10AB-26C396808505}"/>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tx1"/>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9" name="TextBox 8">
            <a:extLst>
              <a:ext uri="{FF2B5EF4-FFF2-40B4-BE49-F238E27FC236}">
                <a16:creationId xmlns:a16="http://schemas.microsoft.com/office/drawing/2014/main" id="{2BF596FF-45EA-7E63-9649-65854D70E201}"/>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tx1"/>
                </a:solidFill>
                <a:latin typeface="Poppins" panose="00000500000000000000" pitchFamily="2" charset="0"/>
                <a:cs typeface="Poppins" panose="00000500000000000000" pitchFamily="2" charset="0"/>
              </a:rPr>
              <a:t>Student Testing Branch</a:t>
            </a:r>
          </a:p>
        </p:txBody>
      </p:sp>
      <p:sp>
        <p:nvSpPr>
          <p:cNvPr id="10" name="Google Shape;19;p6">
            <a:extLst>
              <a:ext uri="{FF2B5EF4-FFF2-40B4-BE49-F238E27FC236}">
                <a16:creationId xmlns:a16="http://schemas.microsoft.com/office/drawing/2014/main" id="{4C5D08BA-B2FF-2B0A-023D-7B5CD3F88500}"/>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tx1"/>
                </a:solidFill>
              </a:rPr>
              <a:pPr algn="r"/>
              <a:t>‹#›</a:t>
            </a:fld>
            <a:endParaRPr lang="en" sz="1000">
              <a:solidFill>
                <a:schemeClr val="tx1"/>
              </a:solidFill>
            </a:endParaRPr>
          </a:p>
        </p:txBody>
      </p:sp>
    </p:spTree>
    <p:extLst>
      <p:ext uri="{BB962C8B-B14F-4D97-AF65-F5344CB8AC3E}">
        <p14:creationId xmlns:p14="http://schemas.microsoft.com/office/powerpoint/2010/main" val="306207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9 - Pencil Title" preserve="1" userDrawn="1">
  <p:cSld name="1_09 - Pencil Title">
    <p:bg>
      <p:bgPr>
        <a:solidFill>
          <a:srgbClr val="0099FF"/>
        </a:solid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l="82823"/>
          <a:stretch/>
        </p:blipFill>
        <p:spPr>
          <a:xfrm>
            <a:off x="7560051" y="-94350"/>
            <a:ext cx="1608576" cy="5552175"/>
          </a:xfrm>
          <a:prstGeom prst="rect">
            <a:avLst/>
          </a:prstGeom>
          <a:noFill/>
          <a:ln>
            <a:noFill/>
          </a:ln>
        </p:spPr>
      </p:pic>
      <p:pic>
        <p:nvPicPr>
          <p:cNvPr id="9" name="Google Shape;9;p2"/>
          <p:cNvPicPr preferRelativeResize="0"/>
          <p:nvPr/>
        </p:nvPicPr>
        <p:blipFill rotWithShape="1">
          <a:blip r:embed="rId3">
            <a:alphaModFix/>
          </a:blip>
          <a:srcRect/>
          <a:stretch/>
        </p:blipFill>
        <p:spPr>
          <a:xfrm>
            <a:off x="7970207" y="157375"/>
            <a:ext cx="914402" cy="275634"/>
          </a:xfrm>
          <a:prstGeom prst="rect">
            <a:avLst/>
          </a:prstGeom>
          <a:noFill/>
          <a:ln>
            <a:noFill/>
          </a:ln>
        </p:spPr>
      </p:pic>
      <p:sp>
        <p:nvSpPr>
          <p:cNvPr id="5" name="Text Placeholder 4">
            <a:extLst>
              <a:ext uri="{FF2B5EF4-FFF2-40B4-BE49-F238E27FC236}">
                <a16:creationId xmlns:a16="http://schemas.microsoft.com/office/drawing/2014/main" id="{414D5A89-C7F5-E334-8C9E-56A8ED2544B3}"/>
              </a:ext>
            </a:extLst>
          </p:cNvPr>
          <p:cNvSpPr>
            <a:spLocks noGrp="1"/>
          </p:cNvSpPr>
          <p:nvPr>
            <p:ph type="body" sz="quarter" idx="13"/>
          </p:nvPr>
        </p:nvSpPr>
        <p:spPr>
          <a:xfrm>
            <a:off x="1250950" y="1586204"/>
            <a:ext cx="6101572" cy="985546"/>
          </a:xfrm>
          <a:prstGeom prst="rect">
            <a:avLst/>
          </a:prstGeom>
        </p:spPr>
        <p:txBody>
          <a:bodyPr anchor="b"/>
          <a:lstStyle>
            <a:lvl1pPr>
              <a:defRPr sz="2800" b="1">
                <a:solidFill>
                  <a:srgbClr val="FFFF00"/>
                </a:solidFill>
                <a:latin typeface="Poppins" panose="00000500000000000000" pitchFamily="2" charset="0"/>
                <a:cs typeface="Poppins" panose="00000500000000000000" pitchFamily="2"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6" name="Text Placeholder 4">
            <a:extLst>
              <a:ext uri="{FF2B5EF4-FFF2-40B4-BE49-F238E27FC236}">
                <a16:creationId xmlns:a16="http://schemas.microsoft.com/office/drawing/2014/main" id="{63262350-B59D-196F-52C4-33427DF97256}"/>
              </a:ext>
            </a:extLst>
          </p:cNvPr>
          <p:cNvSpPr>
            <a:spLocks noGrp="1"/>
          </p:cNvSpPr>
          <p:nvPr>
            <p:ph type="body" sz="quarter" idx="14"/>
          </p:nvPr>
        </p:nvSpPr>
        <p:spPr>
          <a:xfrm>
            <a:off x="1250950" y="2671662"/>
            <a:ext cx="6101572" cy="1293847"/>
          </a:xfrm>
          <a:prstGeom prst="rect">
            <a:avLst/>
          </a:prstGeom>
        </p:spPr>
        <p:txBody>
          <a:bodyPr anchor="t"/>
          <a:lstStyle>
            <a:lvl1pPr>
              <a:defRPr sz="2800" b="1">
                <a:solidFill>
                  <a:schemeClr val="bg1"/>
                </a:solidFill>
                <a:latin typeface="Poppins" panose="00000500000000000000" pitchFamily="2" charset="0"/>
                <a:cs typeface="Poppins" panose="00000500000000000000" pitchFamily="2"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17" name="Rectangle 5">
            <a:extLst>
              <a:ext uri="{FF2B5EF4-FFF2-40B4-BE49-F238E27FC236}">
                <a16:creationId xmlns:a16="http://schemas.microsoft.com/office/drawing/2014/main" id="{44EBB6FD-CF37-594B-3800-0DE909CFDAB7}"/>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18" name="TextBox 17">
            <a:extLst>
              <a:ext uri="{FF2B5EF4-FFF2-40B4-BE49-F238E27FC236}">
                <a16:creationId xmlns:a16="http://schemas.microsoft.com/office/drawing/2014/main" id="{7A578744-2629-0E7B-9CF8-DADE38BD669C}"/>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Poppins" panose="00000500000000000000" pitchFamily="2" charset="0"/>
                <a:cs typeface="Poppins" panose="00000500000000000000" pitchFamily="2" charset="0"/>
              </a:rPr>
              <a:t>Student Testing Branch</a:t>
            </a:r>
          </a:p>
        </p:txBody>
      </p:sp>
      <p:sp>
        <p:nvSpPr>
          <p:cNvPr id="19" name="Google Shape;19;p6">
            <a:extLst>
              <a:ext uri="{FF2B5EF4-FFF2-40B4-BE49-F238E27FC236}">
                <a16:creationId xmlns:a16="http://schemas.microsoft.com/office/drawing/2014/main" id="{760D2A43-52B7-8B9C-3142-06CBC13E2D48}"/>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rPr>
              <a:pPr algn="r"/>
              <a:t>‹#›</a:t>
            </a:fld>
            <a:endParaRPr lang="en" sz="1000">
              <a:solidFill>
                <a:schemeClr val="bg1"/>
              </a:solidFill>
            </a:endParaRPr>
          </a:p>
        </p:txBody>
      </p:sp>
    </p:spTree>
    <p:extLst>
      <p:ext uri="{BB962C8B-B14F-4D97-AF65-F5344CB8AC3E}">
        <p14:creationId xmlns:p14="http://schemas.microsoft.com/office/powerpoint/2010/main" val="93885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9 - Pencil Title" preserve="1" userDrawn="1">
  <p:cSld name="1_09 - Pencil Title">
    <p:bg>
      <p:bgPr>
        <a:solidFill>
          <a:srgbClr val="0099FF"/>
        </a:solid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l="82823"/>
          <a:stretch/>
        </p:blipFill>
        <p:spPr>
          <a:xfrm>
            <a:off x="7560051" y="-94350"/>
            <a:ext cx="1608576" cy="5552175"/>
          </a:xfrm>
          <a:prstGeom prst="rect">
            <a:avLst/>
          </a:prstGeom>
          <a:noFill/>
          <a:ln>
            <a:noFill/>
          </a:ln>
        </p:spPr>
      </p:pic>
      <p:pic>
        <p:nvPicPr>
          <p:cNvPr id="9" name="Google Shape;9;p2"/>
          <p:cNvPicPr preferRelativeResize="0"/>
          <p:nvPr/>
        </p:nvPicPr>
        <p:blipFill rotWithShape="1">
          <a:blip r:embed="rId3">
            <a:alphaModFix/>
          </a:blip>
          <a:srcRect/>
          <a:stretch/>
        </p:blipFill>
        <p:spPr>
          <a:xfrm>
            <a:off x="7970207" y="157375"/>
            <a:ext cx="914402" cy="275634"/>
          </a:xfrm>
          <a:prstGeom prst="rect">
            <a:avLst/>
          </a:prstGeom>
          <a:noFill/>
          <a:ln>
            <a:noFill/>
          </a:ln>
        </p:spPr>
      </p:pic>
      <p:sp>
        <p:nvSpPr>
          <p:cNvPr id="5" name="Text Placeholder 4">
            <a:extLst>
              <a:ext uri="{FF2B5EF4-FFF2-40B4-BE49-F238E27FC236}">
                <a16:creationId xmlns:a16="http://schemas.microsoft.com/office/drawing/2014/main" id="{414D5A89-C7F5-E334-8C9E-56A8ED2544B3}"/>
              </a:ext>
            </a:extLst>
          </p:cNvPr>
          <p:cNvSpPr>
            <a:spLocks noGrp="1"/>
          </p:cNvSpPr>
          <p:nvPr>
            <p:ph type="body" sz="quarter" idx="13"/>
          </p:nvPr>
        </p:nvSpPr>
        <p:spPr>
          <a:xfrm>
            <a:off x="1250950" y="1586204"/>
            <a:ext cx="6101572" cy="985546"/>
          </a:xfrm>
          <a:prstGeom prst="rect">
            <a:avLst/>
          </a:prstGeom>
        </p:spPr>
        <p:txBody>
          <a:bodyPr anchor="b"/>
          <a:lstStyle>
            <a:lvl1pPr>
              <a:defRPr sz="2800" b="1">
                <a:solidFill>
                  <a:srgbClr val="FFFF00"/>
                </a:solidFill>
                <a:latin typeface="+mj-lt"/>
                <a:cs typeface="Arial" panose="020B0604020202020204" pitchFamily="34"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6" name="Text Placeholder 4">
            <a:extLst>
              <a:ext uri="{FF2B5EF4-FFF2-40B4-BE49-F238E27FC236}">
                <a16:creationId xmlns:a16="http://schemas.microsoft.com/office/drawing/2014/main" id="{63262350-B59D-196F-52C4-33427DF97256}"/>
              </a:ext>
            </a:extLst>
          </p:cNvPr>
          <p:cNvSpPr>
            <a:spLocks noGrp="1"/>
          </p:cNvSpPr>
          <p:nvPr>
            <p:ph type="body" sz="quarter" idx="14"/>
          </p:nvPr>
        </p:nvSpPr>
        <p:spPr>
          <a:xfrm>
            <a:off x="1250950" y="2671662"/>
            <a:ext cx="6101572" cy="1293847"/>
          </a:xfrm>
          <a:prstGeom prst="rect">
            <a:avLst/>
          </a:prstGeom>
        </p:spPr>
        <p:txBody>
          <a:bodyPr anchor="t"/>
          <a:lstStyle>
            <a:lvl1pPr>
              <a:defRPr sz="2800" b="1">
                <a:solidFill>
                  <a:schemeClr val="bg1"/>
                </a:solidFill>
                <a:latin typeface="+mj-lt"/>
                <a:cs typeface="Arial" panose="020B0604020202020204" pitchFamily="34"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17" name="Rectangle 5">
            <a:extLst>
              <a:ext uri="{FF2B5EF4-FFF2-40B4-BE49-F238E27FC236}">
                <a16:creationId xmlns:a16="http://schemas.microsoft.com/office/drawing/2014/main" id="{44EBB6FD-CF37-594B-3800-0DE909CFDAB7}"/>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Arial" panose="020B0604020202020204" pitchFamily="34" charset="0"/>
                <a:cs typeface="Arial" panose="020B0604020202020204" pitchFamily="34" charset="0"/>
              </a:defRPr>
            </a:lvl1pPr>
          </a:lstStyle>
          <a:p>
            <a:r>
              <a:rPr lang="en-US"/>
              <a:t>2023-24 CAASPP Fall Coordinator Training</a:t>
            </a:r>
          </a:p>
        </p:txBody>
      </p:sp>
      <p:sp>
        <p:nvSpPr>
          <p:cNvPr id="18" name="TextBox 17">
            <a:extLst>
              <a:ext uri="{FF2B5EF4-FFF2-40B4-BE49-F238E27FC236}">
                <a16:creationId xmlns:a16="http://schemas.microsoft.com/office/drawing/2014/main" id="{7A578744-2629-0E7B-9CF8-DADE38BD669C}"/>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Arial" panose="020B0604020202020204" pitchFamily="34" charset="0"/>
                <a:cs typeface="Arial" panose="020B0604020202020204" pitchFamily="34" charset="0"/>
              </a:rPr>
              <a:t>Student Testing Branch</a:t>
            </a:r>
          </a:p>
        </p:txBody>
      </p:sp>
      <p:sp>
        <p:nvSpPr>
          <p:cNvPr id="19" name="Google Shape;19;p6">
            <a:extLst>
              <a:ext uri="{FF2B5EF4-FFF2-40B4-BE49-F238E27FC236}">
                <a16:creationId xmlns:a16="http://schemas.microsoft.com/office/drawing/2014/main" id="{760D2A43-52B7-8B9C-3142-06CBC13E2D48}"/>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latin typeface="Arial" panose="020B0604020202020204" pitchFamily="34" charset="0"/>
                <a:cs typeface="Arial" panose="020B0604020202020204" pitchFamily="34" charset="0"/>
              </a:rPr>
              <a:pPr algn="r"/>
              <a:t>‹#›</a:t>
            </a:fld>
            <a:endParaRPr lang="en"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854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9 - Pencil Title" preserve="1" userDrawn="1">
  <p:cSld name="1_09 - Pencil Title">
    <p:bg>
      <p:bgPr>
        <a:solidFill>
          <a:srgbClr val="008000">
            <a:alpha val="80000"/>
          </a:srgbClr>
        </a:solid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l="82823"/>
          <a:stretch/>
        </p:blipFill>
        <p:spPr>
          <a:xfrm>
            <a:off x="7560051" y="-94350"/>
            <a:ext cx="1608576" cy="5552175"/>
          </a:xfrm>
          <a:prstGeom prst="rect">
            <a:avLst/>
          </a:prstGeom>
          <a:noFill/>
          <a:ln>
            <a:noFill/>
          </a:ln>
        </p:spPr>
      </p:pic>
      <p:pic>
        <p:nvPicPr>
          <p:cNvPr id="9" name="Google Shape;9;p2"/>
          <p:cNvPicPr preferRelativeResize="0"/>
          <p:nvPr/>
        </p:nvPicPr>
        <p:blipFill rotWithShape="1">
          <a:blip r:embed="rId3">
            <a:alphaModFix/>
          </a:blip>
          <a:srcRect/>
          <a:stretch/>
        </p:blipFill>
        <p:spPr>
          <a:xfrm>
            <a:off x="7970207" y="157375"/>
            <a:ext cx="914402" cy="275634"/>
          </a:xfrm>
          <a:prstGeom prst="rect">
            <a:avLst/>
          </a:prstGeom>
          <a:noFill/>
          <a:ln>
            <a:noFill/>
          </a:ln>
        </p:spPr>
      </p:pic>
      <p:sp>
        <p:nvSpPr>
          <p:cNvPr id="2" name="Text Placeholder 4">
            <a:extLst>
              <a:ext uri="{FF2B5EF4-FFF2-40B4-BE49-F238E27FC236}">
                <a16:creationId xmlns:a16="http://schemas.microsoft.com/office/drawing/2014/main" id="{42236022-0392-35CD-64E2-4F79B43B1DA4}"/>
              </a:ext>
            </a:extLst>
          </p:cNvPr>
          <p:cNvSpPr>
            <a:spLocks noGrp="1"/>
          </p:cNvSpPr>
          <p:nvPr>
            <p:ph type="body" sz="quarter" idx="13"/>
          </p:nvPr>
        </p:nvSpPr>
        <p:spPr>
          <a:xfrm>
            <a:off x="1250950" y="1586204"/>
            <a:ext cx="6101572" cy="985546"/>
          </a:xfrm>
          <a:prstGeom prst="rect">
            <a:avLst/>
          </a:prstGeom>
        </p:spPr>
        <p:txBody>
          <a:bodyPr anchor="b"/>
          <a:lstStyle>
            <a:lvl1pPr>
              <a:defRPr sz="2800" b="1">
                <a:solidFill>
                  <a:srgbClr val="FFFF00"/>
                </a:solidFill>
                <a:latin typeface="+mj-lt"/>
                <a:cs typeface="Arial" panose="020B0604020202020204" pitchFamily="34"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3" name="Text Placeholder 4">
            <a:extLst>
              <a:ext uri="{FF2B5EF4-FFF2-40B4-BE49-F238E27FC236}">
                <a16:creationId xmlns:a16="http://schemas.microsoft.com/office/drawing/2014/main" id="{84C74991-61B8-971F-CE10-754538669D43}"/>
              </a:ext>
            </a:extLst>
          </p:cNvPr>
          <p:cNvSpPr>
            <a:spLocks noGrp="1"/>
          </p:cNvSpPr>
          <p:nvPr>
            <p:ph type="body" sz="quarter" idx="14"/>
          </p:nvPr>
        </p:nvSpPr>
        <p:spPr>
          <a:xfrm>
            <a:off x="1250950" y="2671662"/>
            <a:ext cx="6101572" cy="1293847"/>
          </a:xfrm>
          <a:prstGeom prst="rect">
            <a:avLst/>
          </a:prstGeom>
        </p:spPr>
        <p:txBody>
          <a:bodyPr anchor="t"/>
          <a:lstStyle>
            <a:lvl1pPr>
              <a:defRPr sz="2800" b="1">
                <a:solidFill>
                  <a:schemeClr val="bg1"/>
                </a:solidFill>
                <a:latin typeface="+mj-lt"/>
                <a:cs typeface="Arial" panose="020B0604020202020204" pitchFamily="34"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14" name="Rectangle 5">
            <a:extLst>
              <a:ext uri="{FF2B5EF4-FFF2-40B4-BE49-F238E27FC236}">
                <a16:creationId xmlns:a16="http://schemas.microsoft.com/office/drawing/2014/main" id="{44B64F04-5B43-8610-E1FA-DBEC8781B77B}"/>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Arial" panose="020B0604020202020204" pitchFamily="34" charset="0"/>
                <a:cs typeface="Arial" panose="020B0604020202020204" pitchFamily="34" charset="0"/>
              </a:defRPr>
            </a:lvl1pPr>
          </a:lstStyle>
          <a:p>
            <a:r>
              <a:rPr lang="en-US"/>
              <a:t>2023-24 CAASPP Fall Coordinator Training</a:t>
            </a:r>
          </a:p>
        </p:txBody>
      </p:sp>
      <p:sp>
        <p:nvSpPr>
          <p:cNvPr id="15" name="TextBox 14">
            <a:extLst>
              <a:ext uri="{FF2B5EF4-FFF2-40B4-BE49-F238E27FC236}">
                <a16:creationId xmlns:a16="http://schemas.microsoft.com/office/drawing/2014/main" id="{E4A2B334-C715-E8CF-0482-6CCA67E2C592}"/>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Arial" panose="020B0604020202020204" pitchFamily="34" charset="0"/>
                <a:cs typeface="Arial" panose="020B0604020202020204" pitchFamily="34" charset="0"/>
              </a:rPr>
              <a:t>Student Testing Branch</a:t>
            </a:r>
          </a:p>
        </p:txBody>
      </p:sp>
      <p:sp>
        <p:nvSpPr>
          <p:cNvPr id="16" name="Google Shape;19;p6">
            <a:extLst>
              <a:ext uri="{FF2B5EF4-FFF2-40B4-BE49-F238E27FC236}">
                <a16:creationId xmlns:a16="http://schemas.microsoft.com/office/drawing/2014/main" id="{0C7987BC-D111-3E7B-2C54-9921A667FBFE}"/>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latin typeface="Arial" panose="020B0604020202020204" pitchFamily="34" charset="0"/>
                <a:cs typeface="Arial" panose="020B0604020202020204" pitchFamily="34" charset="0"/>
              </a:rPr>
              <a:pPr algn="r"/>
              <a:t>‹#›</a:t>
            </a:fld>
            <a:endParaRPr lang="en"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924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9 - Pencil Title" preserve="1" userDrawn="1">
  <p:cSld name="1_09 - Pencil Title">
    <p:bg>
      <p:bgPr>
        <a:solidFill>
          <a:srgbClr val="FF9900">
            <a:alpha val="80000"/>
          </a:srgbClr>
        </a:solid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l="82823"/>
          <a:stretch/>
        </p:blipFill>
        <p:spPr>
          <a:xfrm>
            <a:off x="7560051" y="-94350"/>
            <a:ext cx="1608576" cy="5552175"/>
          </a:xfrm>
          <a:prstGeom prst="rect">
            <a:avLst/>
          </a:prstGeom>
          <a:noFill/>
          <a:ln>
            <a:noFill/>
          </a:ln>
        </p:spPr>
      </p:pic>
      <p:pic>
        <p:nvPicPr>
          <p:cNvPr id="9" name="Google Shape;9;p2"/>
          <p:cNvPicPr preferRelativeResize="0"/>
          <p:nvPr/>
        </p:nvPicPr>
        <p:blipFill rotWithShape="1">
          <a:blip r:embed="rId3">
            <a:alphaModFix/>
          </a:blip>
          <a:srcRect/>
          <a:stretch/>
        </p:blipFill>
        <p:spPr>
          <a:xfrm>
            <a:off x="7970207" y="157375"/>
            <a:ext cx="914402" cy="275634"/>
          </a:xfrm>
          <a:prstGeom prst="rect">
            <a:avLst/>
          </a:prstGeom>
          <a:noFill/>
          <a:ln>
            <a:noFill/>
          </a:ln>
        </p:spPr>
      </p:pic>
      <p:sp>
        <p:nvSpPr>
          <p:cNvPr id="2" name="Text Placeholder 4">
            <a:extLst>
              <a:ext uri="{FF2B5EF4-FFF2-40B4-BE49-F238E27FC236}">
                <a16:creationId xmlns:a16="http://schemas.microsoft.com/office/drawing/2014/main" id="{6D47FBA4-EB72-1D9E-7D4A-EE24BBC36BC7}"/>
              </a:ext>
            </a:extLst>
          </p:cNvPr>
          <p:cNvSpPr>
            <a:spLocks noGrp="1"/>
          </p:cNvSpPr>
          <p:nvPr>
            <p:ph type="body" sz="quarter" idx="13"/>
          </p:nvPr>
        </p:nvSpPr>
        <p:spPr>
          <a:xfrm>
            <a:off x="1250950" y="1586204"/>
            <a:ext cx="6101572" cy="985546"/>
          </a:xfrm>
          <a:prstGeom prst="rect">
            <a:avLst/>
          </a:prstGeom>
        </p:spPr>
        <p:txBody>
          <a:bodyPr anchor="b"/>
          <a:lstStyle>
            <a:lvl1pPr>
              <a:defRPr sz="2800" b="1">
                <a:solidFill>
                  <a:srgbClr val="FFFF00"/>
                </a:solidFill>
                <a:latin typeface="+mj-lt"/>
                <a:cs typeface="Arial" panose="020B0604020202020204" pitchFamily="34"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3" name="Text Placeholder 4">
            <a:extLst>
              <a:ext uri="{FF2B5EF4-FFF2-40B4-BE49-F238E27FC236}">
                <a16:creationId xmlns:a16="http://schemas.microsoft.com/office/drawing/2014/main" id="{BA763C9A-BEDC-C7B1-1B4E-2C71D53CCA1C}"/>
              </a:ext>
            </a:extLst>
          </p:cNvPr>
          <p:cNvSpPr>
            <a:spLocks noGrp="1"/>
          </p:cNvSpPr>
          <p:nvPr>
            <p:ph type="body" sz="quarter" idx="14"/>
          </p:nvPr>
        </p:nvSpPr>
        <p:spPr>
          <a:xfrm>
            <a:off x="1250950" y="2671662"/>
            <a:ext cx="6101572" cy="1293847"/>
          </a:xfrm>
          <a:prstGeom prst="rect">
            <a:avLst/>
          </a:prstGeom>
        </p:spPr>
        <p:txBody>
          <a:bodyPr anchor="t"/>
          <a:lstStyle>
            <a:lvl1pPr>
              <a:defRPr sz="2800" b="1">
                <a:solidFill>
                  <a:schemeClr val="bg1"/>
                </a:solidFill>
                <a:latin typeface="+mj-lt"/>
                <a:cs typeface="Arial" panose="020B0604020202020204" pitchFamily="34"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14" name="Rectangle 5">
            <a:extLst>
              <a:ext uri="{FF2B5EF4-FFF2-40B4-BE49-F238E27FC236}">
                <a16:creationId xmlns:a16="http://schemas.microsoft.com/office/drawing/2014/main" id="{B11D37D7-EC7C-41C8-4C37-795FBAE2C518}"/>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Arial" panose="020B0604020202020204" pitchFamily="34" charset="0"/>
                <a:cs typeface="Arial" panose="020B0604020202020204" pitchFamily="34" charset="0"/>
              </a:defRPr>
            </a:lvl1pPr>
          </a:lstStyle>
          <a:p>
            <a:r>
              <a:rPr lang="en-US"/>
              <a:t>2023-24 CAASPP Fall Coordinator Training</a:t>
            </a:r>
          </a:p>
        </p:txBody>
      </p:sp>
      <p:sp>
        <p:nvSpPr>
          <p:cNvPr id="15" name="TextBox 14">
            <a:extLst>
              <a:ext uri="{FF2B5EF4-FFF2-40B4-BE49-F238E27FC236}">
                <a16:creationId xmlns:a16="http://schemas.microsoft.com/office/drawing/2014/main" id="{D35E0683-8E06-2DEA-9B25-CF3BB98FC362}"/>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Arial" panose="020B0604020202020204" pitchFamily="34" charset="0"/>
                <a:cs typeface="Arial" panose="020B0604020202020204" pitchFamily="34" charset="0"/>
              </a:rPr>
              <a:t>Student Testing Branch</a:t>
            </a:r>
          </a:p>
        </p:txBody>
      </p:sp>
      <p:sp>
        <p:nvSpPr>
          <p:cNvPr id="16" name="Google Shape;19;p6">
            <a:extLst>
              <a:ext uri="{FF2B5EF4-FFF2-40B4-BE49-F238E27FC236}">
                <a16:creationId xmlns:a16="http://schemas.microsoft.com/office/drawing/2014/main" id="{089F2546-B043-C26F-E87D-16A57F57C747}"/>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latin typeface="Arial" panose="020B0604020202020204" pitchFamily="34" charset="0"/>
                <a:cs typeface="Arial" panose="020B0604020202020204" pitchFamily="34" charset="0"/>
              </a:rPr>
              <a:pPr algn="r"/>
              <a:t>‹#›</a:t>
            </a:fld>
            <a:endParaRPr lang="en"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884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1 - Single Light Blue" preserve="1" userDrawn="1">
  <p:cSld name="1_01 - Single Light Blue">
    <p:bg>
      <p:bgRef idx="1001">
        <a:schemeClr val="bg1"/>
      </p:bgRef>
    </p:bg>
    <p:spTree>
      <p:nvGrpSpPr>
        <p:cNvPr id="1" name="Shape 17"/>
        <p:cNvGrpSpPr/>
        <p:nvPr/>
      </p:nvGrpSpPr>
      <p:grpSpPr>
        <a:xfrm>
          <a:off x="0" y="0"/>
          <a:ext cx="0" cy="0"/>
          <a:chOff x="0" y="0"/>
          <a:chExt cx="0" cy="0"/>
        </a:xfrm>
      </p:grpSpPr>
      <p:sp>
        <p:nvSpPr>
          <p:cNvPr id="18" name="Google Shape;18;p6"/>
          <p:cNvSpPr/>
          <p:nvPr/>
        </p:nvSpPr>
        <p:spPr>
          <a:xfrm rot="10800000" flipH="1">
            <a:off x="-47511" y="-47200"/>
            <a:ext cx="9180600" cy="854700"/>
          </a:xfrm>
          <a:prstGeom prst="round1Rect">
            <a:avLst>
              <a:gd name="adj" fmla="val 50000"/>
            </a:avLst>
          </a:prstGeom>
          <a:solidFill>
            <a:srgbClr val="4285F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6"/>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21" name="Google Shape;21;p6"/>
          <p:cNvSpPr txBox="1">
            <a:spLocks noGrp="1"/>
          </p:cNvSpPr>
          <p:nvPr>
            <p:ph type="title"/>
          </p:nvPr>
        </p:nvSpPr>
        <p:spPr>
          <a:xfrm>
            <a:off x="41375" y="150"/>
            <a:ext cx="86373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E0189ADD-32B0-5022-4D76-8FBFE88B4D8E}"/>
              </a:ext>
            </a:extLst>
          </p:cNvPr>
          <p:cNvSpPr txBox="1">
            <a:spLocks noGrp="1"/>
          </p:cNvSpPr>
          <p:nvPr>
            <p:ph type="body" idx="13"/>
          </p:nvPr>
        </p:nvSpPr>
        <p:spPr>
          <a:xfrm>
            <a:off x="311700" y="952500"/>
            <a:ext cx="85206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mn-lt"/>
                <a:cs typeface="Arial" panose="020B0604020202020204" pitchFamily="34"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mn-lt"/>
                <a:cs typeface="Arial" panose="020B0604020202020204" pitchFamily="34"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mn-lt"/>
                <a:cs typeface="Arial" panose="020B0604020202020204" pitchFamily="34" charset="0"/>
              </a:defRPr>
            </a:lvl3pPr>
            <a:lvl4pPr marL="1828800" lvl="3" indent="-317500" rtl="0">
              <a:spcBef>
                <a:spcPts val="0"/>
              </a:spcBef>
              <a:spcAft>
                <a:spcPts val="300"/>
              </a:spcAft>
              <a:buSzPct val="40000"/>
              <a:buFont typeface="Wingdings" panose="05000000000000000000" pitchFamily="2" charset="2"/>
              <a:buChar char="o"/>
              <a:defRPr>
                <a:latin typeface="+mn-lt"/>
                <a:cs typeface="Arial" panose="020B0604020202020204" pitchFamily="34"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5" name="Google Shape;19;p6">
            <a:extLst>
              <a:ext uri="{FF2B5EF4-FFF2-40B4-BE49-F238E27FC236}">
                <a16:creationId xmlns:a16="http://schemas.microsoft.com/office/drawing/2014/main" id="{7A6537F9-FF7C-2CC9-5655-5BB132845926}"/>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latin typeface="Arial" panose="020B0604020202020204" pitchFamily="34" charset="0"/>
                <a:cs typeface="Arial" panose="020B0604020202020204" pitchFamily="34" charset="0"/>
              </a:rPr>
              <a:pPr algn="r"/>
              <a:t>‹#›</a:t>
            </a:fld>
            <a:endParaRPr lang="en" sz="100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A762A7A6-86D5-3F1D-7E83-6F610BA6CE0B}"/>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Arial" panose="020B0604020202020204" pitchFamily="34" charset="0"/>
                <a:cs typeface="Arial" panose="020B0604020202020204" pitchFamily="34" charset="0"/>
              </a:defRPr>
            </a:lvl1pPr>
          </a:lstStyle>
          <a:p>
            <a:r>
              <a:rPr lang="en-US"/>
              <a:t>2023-24 CAASPP Fall Coordinator Training</a:t>
            </a:r>
          </a:p>
        </p:txBody>
      </p:sp>
      <p:sp>
        <p:nvSpPr>
          <p:cNvPr id="7" name="TextBox 6">
            <a:extLst>
              <a:ext uri="{FF2B5EF4-FFF2-40B4-BE49-F238E27FC236}">
                <a16:creationId xmlns:a16="http://schemas.microsoft.com/office/drawing/2014/main" id="{264721F7-F39F-515F-C6D8-7DCD578492A4}"/>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Arial" panose="020B0604020202020204" pitchFamily="34" charset="0"/>
                <a:cs typeface="Arial" panose="020B0604020202020204" pitchFamily="34" charset="0"/>
              </a:rPr>
              <a:t>Student Testing Branch</a:t>
            </a:r>
          </a:p>
        </p:txBody>
      </p:sp>
    </p:spTree>
    <p:extLst>
      <p:ext uri="{BB962C8B-B14F-4D97-AF65-F5344CB8AC3E}">
        <p14:creationId xmlns:p14="http://schemas.microsoft.com/office/powerpoint/2010/main" val="335213365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1 - Single Light Blue" preserve="1" userDrawn="1">
  <p:cSld name="1_01 - Single Light Blue">
    <p:bg>
      <p:bgRef idx="1001">
        <a:schemeClr val="bg1"/>
      </p:bgRef>
    </p:bg>
    <p:spTree>
      <p:nvGrpSpPr>
        <p:cNvPr id="1" name="Shape 17"/>
        <p:cNvGrpSpPr/>
        <p:nvPr/>
      </p:nvGrpSpPr>
      <p:grpSpPr>
        <a:xfrm>
          <a:off x="0" y="0"/>
          <a:ext cx="0" cy="0"/>
          <a:chOff x="0" y="0"/>
          <a:chExt cx="0" cy="0"/>
        </a:xfrm>
      </p:grpSpPr>
      <p:sp>
        <p:nvSpPr>
          <p:cNvPr id="18" name="Google Shape;18;p6"/>
          <p:cNvSpPr/>
          <p:nvPr/>
        </p:nvSpPr>
        <p:spPr>
          <a:xfrm rot="10800000" flipH="1">
            <a:off x="-47511" y="-47200"/>
            <a:ext cx="9180600" cy="854700"/>
          </a:xfrm>
          <a:prstGeom prst="round1Rect">
            <a:avLst>
              <a:gd name="adj" fmla="val 50000"/>
            </a:avLst>
          </a:prstGeom>
          <a:solidFill>
            <a:srgbClr val="4285F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6"/>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21" name="Google Shape;21;p6"/>
          <p:cNvSpPr txBox="1">
            <a:spLocks noGrp="1"/>
          </p:cNvSpPr>
          <p:nvPr>
            <p:ph type="title"/>
          </p:nvPr>
        </p:nvSpPr>
        <p:spPr>
          <a:xfrm>
            <a:off x="41375" y="150"/>
            <a:ext cx="86373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D4D06306-7001-5B02-6E8B-46772F5DC8CE}"/>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mn-lt"/>
                <a:cs typeface="Arial" panose="020B0604020202020204" pitchFamily="34"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mn-lt"/>
                <a:cs typeface="Arial" panose="020B0604020202020204" pitchFamily="34"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mn-lt"/>
                <a:cs typeface="Arial" panose="020B0604020202020204" pitchFamily="34" charset="0"/>
              </a:defRPr>
            </a:lvl3pPr>
            <a:lvl4pPr marL="1828800" lvl="3" indent="-317500" rtl="0">
              <a:spcBef>
                <a:spcPts val="0"/>
              </a:spcBef>
              <a:spcAft>
                <a:spcPts val="300"/>
              </a:spcAft>
              <a:buSzPct val="40000"/>
              <a:buFont typeface="Wingdings" panose="05000000000000000000" pitchFamily="2" charset="2"/>
              <a:buChar char="o"/>
              <a:defRPr>
                <a:latin typeface="+mn-lt"/>
                <a:cs typeface="Arial" panose="020B0604020202020204" pitchFamily="34"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8" name="Content Placeholder 7">
            <a:extLst>
              <a:ext uri="{FF2B5EF4-FFF2-40B4-BE49-F238E27FC236}">
                <a16:creationId xmlns:a16="http://schemas.microsoft.com/office/drawing/2014/main" id="{820CD228-4A3E-7852-1A97-852C83DAEC93}"/>
              </a:ext>
            </a:extLst>
          </p:cNvPr>
          <p:cNvSpPr>
            <a:spLocks noGrp="1"/>
          </p:cNvSpPr>
          <p:nvPr>
            <p:ph sz="quarter" idx="14"/>
          </p:nvPr>
        </p:nvSpPr>
        <p:spPr>
          <a:xfrm>
            <a:off x="5411788" y="938670"/>
            <a:ext cx="3365500" cy="3800756"/>
          </a:xfrm>
          <a:prstGeom prst="rect">
            <a:avLst/>
          </a:prstGeom>
        </p:spPr>
        <p:txBody>
          <a:bodyPr/>
          <a:lstStyle/>
          <a:p>
            <a:pPr lvl="0"/>
            <a:r>
              <a:rPr lang="en-US"/>
              <a:t>Click to edit Master text styles</a:t>
            </a:r>
          </a:p>
        </p:txBody>
      </p:sp>
      <p:sp>
        <p:nvSpPr>
          <p:cNvPr id="11" name="Rectangle 5">
            <a:extLst>
              <a:ext uri="{FF2B5EF4-FFF2-40B4-BE49-F238E27FC236}">
                <a16:creationId xmlns:a16="http://schemas.microsoft.com/office/drawing/2014/main" id="{6E5ADEF8-5A10-4354-730C-CF2AF7C3942C}"/>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Arial" panose="020B0604020202020204" pitchFamily="34" charset="0"/>
                <a:cs typeface="Arial" panose="020B0604020202020204" pitchFamily="34" charset="0"/>
              </a:defRPr>
            </a:lvl1pPr>
          </a:lstStyle>
          <a:p>
            <a:r>
              <a:rPr lang="en-US"/>
              <a:t>2023-24 CAASPP Fall Coordinator Training</a:t>
            </a:r>
          </a:p>
        </p:txBody>
      </p:sp>
      <p:sp>
        <p:nvSpPr>
          <p:cNvPr id="12" name="TextBox 11">
            <a:extLst>
              <a:ext uri="{FF2B5EF4-FFF2-40B4-BE49-F238E27FC236}">
                <a16:creationId xmlns:a16="http://schemas.microsoft.com/office/drawing/2014/main" id="{E31A9A39-F55A-6DEC-91AF-C6A7A604C213}"/>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Arial" panose="020B0604020202020204" pitchFamily="34" charset="0"/>
                <a:cs typeface="Arial" panose="020B0604020202020204" pitchFamily="34" charset="0"/>
              </a:rPr>
              <a:t>Student Testing Branch</a:t>
            </a:r>
          </a:p>
        </p:txBody>
      </p:sp>
      <p:sp>
        <p:nvSpPr>
          <p:cNvPr id="13" name="Google Shape;19;p6">
            <a:extLst>
              <a:ext uri="{FF2B5EF4-FFF2-40B4-BE49-F238E27FC236}">
                <a16:creationId xmlns:a16="http://schemas.microsoft.com/office/drawing/2014/main" id="{786F4EC6-8D7E-C719-0A2F-C8B94AFB063A}"/>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latin typeface="Arial" panose="020B0604020202020204" pitchFamily="34" charset="0"/>
                <a:cs typeface="Arial" panose="020B0604020202020204" pitchFamily="34" charset="0"/>
              </a:rPr>
              <a:pPr algn="r"/>
              <a:t>‹#›</a:t>
            </a:fld>
            <a:endParaRPr lang="en"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77213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4 - Double Dark Blue" preserve="1" userDrawn="1">
  <p:cSld name="1_04 - Double Dark Blue">
    <p:bg>
      <p:bgPr>
        <a:solidFill>
          <a:srgbClr val="FFFFFF"/>
        </a:solidFill>
        <a:effectLst/>
      </p:bgPr>
    </p:bg>
    <p:spTree>
      <p:nvGrpSpPr>
        <p:cNvPr id="1" name="Shape 32"/>
        <p:cNvGrpSpPr/>
        <p:nvPr/>
      </p:nvGrpSpPr>
      <p:grpSpPr>
        <a:xfrm>
          <a:off x="0" y="0"/>
          <a:ext cx="0" cy="0"/>
          <a:chOff x="0" y="0"/>
          <a:chExt cx="0" cy="0"/>
        </a:xfrm>
      </p:grpSpPr>
      <p:sp>
        <p:nvSpPr>
          <p:cNvPr id="33" name="Google Shape;33;p9"/>
          <p:cNvSpPr/>
          <p:nvPr/>
        </p:nvSpPr>
        <p:spPr>
          <a:xfrm rot="10800000" flipH="1">
            <a:off x="-47511" y="-2206"/>
            <a:ext cx="9180600" cy="859536"/>
          </a:xfrm>
          <a:prstGeom prst="round1Rect">
            <a:avLst>
              <a:gd name="adj" fmla="val 50000"/>
            </a:avLst>
          </a:prstGeom>
          <a:solidFill>
            <a:srgbClr val="00287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9"/>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36" name="Google Shape;36;p9"/>
          <p:cNvSpPr txBox="1">
            <a:spLocks noGrp="1"/>
          </p:cNvSpPr>
          <p:nvPr>
            <p:ph type="title"/>
          </p:nvPr>
        </p:nvSpPr>
        <p:spPr>
          <a:xfrm>
            <a:off x="41375" y="14757"/>
            <a:ext cx="8189700" cy="842574"/>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2" name="Google Shape;79;p19">
            <a:extLst>
              <a:ext uri="{FF2B5EF4-FFF2-40B4-BE49-F238E27FC236}">
                <a16:creationId xmlns:a16="http://schemas.microsoft.com/office/drawing/2014/main" id="{41AE05F8-85E7-C5C0-E26C-432819831AF1}"/>
              </a:ext>
            </a:extLst>
          </p:cNvPr>
          <p:cNvSpPr txBox="1">
            <a:spLocks noGrp="1"/>
          </p:cNvSpPr>
          <p:nvPr>
            <p:ph type="body" idx="13"/>
          </p:nvPr>
        </p:nvSpPr>
        <p:spPr>
          <a:xfrm>
            <a:off x="311700" y="952500"/>
            <a:ext cx="85206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mn-lt"/>
                <a:cs typeface="Arial" panose="020B0604020202020204" pitchFamily="34"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mn-lt"/>
                <a:cs typeface="Arial" panose="020B0604020202020204" pitchFamily="34"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mn-lt"/>
                <a:cs typeface="Arial" panose="020B0604020202020204" pitchFamily="34" charset="0"/>
              </a:defRPr>
            </a:lvl3pPr>
            <a:lvl4pPr marL="1828800" lvl="3" indent="-317500" rtl="0">
              <a:spcBef>
                <a:spcPts val="0"/>
              </a:spcBef>
              <a:spcAft>
                <a:spcPts val="300"/>
              </a:spcAft>
              <a:buSzPct val="40000"/>
              <a:buFont typeface="Wingdings" panose="05000000000000000000" pitchFamily="2" charset="2"/>
              <a:buChar char="o"/>
              <a:defRPr>
                <a:latin typeface="+mn-lt"/>
                <a:cs typeface="Arial" panose="020B0604020202020204" pitchFamily="34"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9" name="Rectangle 5">
            <a:extLst>
              <a:ext uri="{FF2B5EF4-FFF2-40B4-BE49-F238E27FC236}">
                <a16:creationId xmlns:a16="http://schemas.microsoft.com/office/drawing/2014/main" id="{6E5DB62F-9237-CCE9-FD5F-F9BC0D08A0C5}"/>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Arial" panose="020B0604020202020204" pitchFamily="34" charset="0"/>
                <a:cs typeface="Arial" panose="020B0604020202020204" pitchFamily="34" charset="0"/>
              </a:defRPr>
            </a:lvl1pPr>
          </a:lstStyle>
          <a:p>
            <a:r>
              <a:rPr lang="en-US"/>
              <a:t>2023-24 CAASPP Fall Coordinator Training</a:t>
            </a:r>
          </a:p>
        </p:txBody>
      </p:sp>
      <p:sp>
        <p:nvSpPr>
          <p:cNvPr id="10" name="TextBox 9">
            <a:extLst>
              <a:ext uri="{FF2B5EF4-FFF2-40B4-BE49-F238E27FC236}">
                <a16:creationId xmlns:a16="http://schemas.microsoft.com/office/drawing/2014/main" id="{AB86C76B-626F-806E-FA65-E2119EB6F21C}"/>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Arial" panose="020B0604020202020204" pitchFamily="34" charset="0"/>
                <a:cs typeface="Arial" panose="020B0604020202020204" pitchFamily="34" charset="0"/>
              </a:rPr>
              <a:t>Student Testing Branch</a:t>
            </a:r>
          </a:p>
        </p:txBody>
      </p:sp>
      <p:sp>
        <p:nvSpPr>
          <p:cNvPr id="11" name="Google Shape;19;p6">
            <a:extLst>
              <a:ext uri="{FF2B5EF4-FFF2-40B4-BE49-F238E27FC236}">
                <a16:creationId xmlns:a16="http://schemas.microsoft.com/office/drawing/2014/main" id="{1294641C-4896-5B8F-9AFF-0F84014ACC5D}"/>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latin typeface="Arial" panose="020B0604020202020204" pitchFamily="34" charset="0"/>
                <a:cs typeface="Arial" panose="020B0604020202020204" pitchFamily="34" charset="0"/>
              </a:rPr>
              <a:pPr algn="r"/>
              <a:t>‹#›</a:t>
            </a:fld>
            <a:endParaRPr lang="en"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722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4 - Double Dark Blue" preserve="1" userDrawn="1">
  <p:cSld name="1_04 - Double Dark Blue">
    <p:bg>
      <p:bgPr>
        <a:solidFill>
          <a:srgbClr val="FFFFFF"/>
        </a:solidFill>
        <a:effectLst/>
      </p:bgPr>
    </p:bg>
    <p:spTree>
      <p:nvGrpSpPr>
        <p:cNvPr id="1" name="Shape 32"/>
        <p:cNvGrpSpPr/>
        <p:nvPr/>
      </p:nvGrpSpPr>
      <p:grpSpPr>
        <a:xfrm>
          <a:off x="0" y="0"/>
          <a:ext cx="0" cy="0"/>
          <a:chOff x="0" y="0"/>
          <a:chExt cx="0" cy="0"/>
        </a:xfrm>
      </p:grpSpPr>
      <p:sp>
        <p:nvSpPr>
          <p:cNvPr id="33" name="Google Shape;33;p9"/>
          <p:cNvSpPr/>
          <p:nvPr/>
        </p:nvSpPr>
        <p:spPr>
          <a:xfrm rot="10800000" flipH="1">
            <a:off x="-47511" y="-2206"/>
            <a:ext cx="9180600" cy="859536"/>
          </a:xfrm>
          <a:prstGeom prst="round1Rect">
            <a:avLst>
              <a:gd name="adj" fmla="val 50000"/>
            </a:avLst>
          </a:prstGeom>
          <a:solidFill>
            <a:srgbClr val="00287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9"/>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36" name="Google Shape;36;p9"/>
          <p:cNvSpPr txBox="1">
            <a:spLocks noGrp="1"/>
          </p:cNvSpPr>
          <p:nvPr>
            <p:ph type="title"/>
          </p:nvPr>
        </p:nvSpPr>
        <p:spPr>
          <a:xfrm>
            <a:off x="41375" y="14757"/>
            <a:ext cx="8189700" cy="842574"/>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3200"/>
              <a:buFont typeface="Poppins"/>
              <a:buNone/>
              <a:defRPr sz="28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5" name="Google Shape;79;p19">
            <a:extLst>
              <a:ext uri="{FF2B5EF4-FFF2-40B4-BE49-F238E27FC236}">
                <a16:creationId xmlns:a16="http://schemas.microsoft.com/office/drawing/2014/main" id="{393F1039-8066-918A-4A4D-A968B9596756}"/>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mn-lt"/>
                <a:cs typeface="Arial" panose="020B0604020202020204" pitchFamily="34"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mn-lt"/>
                <a:cs typeface="Arial" panose="020B0604020202020204" pitchFamily="34"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mn-lt"/>
                <a:cs typeface="Arial" panose="020B0604020202020204" pitchFamily="34" charset="0"/>
              </a:defRPr>
            </a:lvl3pPr>
            <a:lvl4pPr marL="1828800" lvl="3" indent="-317500" rtl="0">
              <a:spcBef>
                <a:spcPts val="0"/>
              </a:spcBef>
              <a:spcAft>
                <a:spcPts val="300"/>
              </a:spcAft>
              <a:buSzPct val="40000"/>
              <a:buFont typeface="Wingdings" panose="05000000000000000000" pitchFamily="2" charset="2"/>
              <a:buChar char="o"/>
              <a:defRPr>
                <a:latin typeface="+mn-lt"/>
                <a:cs typeface="Arial" panose="020B0604020202020204" pitchFamily="34"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7" name="Content Placeholder 7">
            <a:extLst>
              <a:ext uri="{FF2B5EF4-FFF2-40B4-BE49-F238E27FC236}">
                <a16:creationId xmlns:a16="http://schemas.microsoft.com/office/drawing/2014/main" id="{DCDD298F-B189-0F20-B0BC-EF0D2E6F9E7E}"/>
              </a:ext>
            </a:extLst>
          </p:cNvPr>
          <p:cNvSpPr>
            <a:spLocks noGrp="1"/>
          </p:cNvSpPr>
          <p:nvPr>
            <p:ph sz="quarter" idx="14"/>
          </p:nvPr>
        </p:nvSpPr>
        <p:spPr>
          <a:xfrm>
            <a:off x="5411788" y="938670"/>
            <a:ext cx="3365500" cy="3800756"/>
          </a:xfrm>
          <a:prstGeom prst="rect">
            <a:avLst/>
          </a:prstGeom>
        </p:spPr>
        <p:txBody>
          <a:bodyPr/>
          <a:lstStyle/>
          <a:p>
            <a:pPr lvl="0"/>
            <a:r>
              <a:rPr lang="en-US"/>
              <a:t>Click to edit Master text styles</a:t>
            </a:r>
          </a:p>
        </p:txBody>
      </p:sp>
      <p:sp>
        <p:nvSpPr>
          <p:cNvPr id="8" name="Rectangle 5">
            <a:extLst>
              <a:ext uri="{FF2B5EF4-FFF2-40B4-BE49-F238E27FC236}">
                <a16:creationId xmlns:a16="http://schemas.microsoft.com/office/drawing/2014/main" id="{32DF3A51-4FA6-1838-ACA5-C32D5D64110E}"/>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mj-lt"/>
                <a:cs typeface="Arial" panose="020B0604020202020204" pitchFamily="34" charset="0"/>
              </a:defRPr>
            </a:lvl1pPr>
          </a:lstStyle>
          <a:p>
            <a:r>
              <a:rPr lang="en-US"/>
              <a:t>2023-24 CAASPP Fall Coordinator Training</a:t>
            </a:r>
          </a:p>
        </p:txBody>
      </p:sp>
      <p:sp>
        <p:nvSpPr>
          <p:cNvPr id="9" name="TextBox 8">
            <a:extLst>
              <a:ext uri="{FF2B5EF4-FFF2-40B4-BE49-F238E27FC236}">
                <a16:creationId xmlns:a16="http://schemas.microsoft.com/office/drawing/2014/main" id="{EF7D05D0-7B33-EEFB-D9EC-6E8179642D6D}"/>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mj-lt"/>
                <a:cs typeface="Arial" panose="020B0604020202020204" pitchFamily="34" charset="0"/>
              </a:rPr>
              <a:t>Student Testing Branch</a:t>
            </a:r>
          </a:p>
        </p:txBody>
      </p:sp>
      <p:sp>
        <p:nvSpPr>
          <p:cNvPr id="10" name="Google Shape;19;p6">
            <a:extLst>
              <a:ext uri="{FF2B5EF4-FFF2-40B4-BE49-F238E27FC236}">
                <a16:creationId xmlns:a16="http://schemas.microsoft.com/office/drawing/2014/main" id="{AAADAB2D-CE04-D9C2-CCEF-49777D1387B2}"/>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latin typeface="Arial" panose="020B0604020202020204" pitchFamily="34" charset="0"/>
                <a:cs typeface="Arial" panose="020B0604020202020204" pitchFamily="34" charset="0"/>
              </a:rPr>
              <a:pPr algn="r"/>
              <a:t>‹#›</a:t>
            </a:fld>
            <a:endParaRPr lang="en"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349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5 - Single Orange" preserve="1" userDrawn="1">
  <p:cSld name="1_05 - Single Orange">
    <p:bg>
      <p:bgRef idx="1001">
        <a:schemeClr val="bg1"/>
      </p:bgRef>
    </p:bg>
    <p:spTree>
      <p:nvGrpSpPr>
        <p:cNvPr id="1" name="Shape 37"/>
        <p:cNvGrpSpPr/>
        <p:nvPr/>
      </p:nvGrpSpPr>
      <p:grpSpPr>
        <a:xfrm>
          <a:off x="0" y="0"/>
          <a:ext cx="0" cy="0"/>
          <a:chOff x="0" y="0"/>
          <a:chExt cx="0" cy="0"/>
        </a:xfrm>
      </p:grpSpPr>
      <p:sp>
        <p:nvSpPr>
          <p:cNvPr id="38" name="Google Shape;38;p10"/>
          <p:cNvSpPr/>
          <p:nvPr/>
        </p:nvSpPr>
        <p:spPr>
          <a:xfrm rot="10800000" flipH="1">
            <a:off x="-54296" y="-47200"/>
            <a:ext cx="9180600" cy="854700"/>
          </a:xfrm>
          <a:prstGeom prst="round1Rect">
            <a:avLst>
              <a:gd name="adj" fmla="val 50000"/>
            </a:avLst>
          </a:prstGeom>
          <a:solidFill>
            <a:srgbClr val="FF99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10"/>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41" name="Google Shape;41;p10"/>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AB75B476-579A-9B87-C62B-A52D3E884D6D}"/>
              </a:ext>
            </a:extLst>
          </p:cNvPr>
          <p:cNvSpPr txBox="1">
            <a:spLocks noGrp="1"/>
          </p:cNvSpPr>
          <p:nvPr>
            <p:ph type="body" idx="13"/>
          </p:nvPr>
        </p:nvSpPr>
        <p:spPr>
          <a:xfrm>
            <a:off x="311700" y="952500"/>
            <a:ext cx="85206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mn-lt"/>
                <a:cs typeface="Arial" panose="020B0604020202020204" pitchFamily="34"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mn-lt"/>
                <a:cs typeface="Arial" panose="020B0604020202020204" pitchFamily="34"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mn-lt"/>
                <a:cs typeface="Arial" panose="020B0604020202020204" pitchFamily="34" charset="0"/>
              </a:defRPr>
            </a:lvl3pPr>
            <a:lvl4pPr marL="1828800" lvl="3" indent="-317500" rtl="0">
              <a:spcBef>
                <a:spcPts val="0"/>
              </a:spcBef>
              <a:spcAft>
                <a:spcPts val="300"/>
              </a:spcAft>
              <a:buSzPct val="40000"/>
              <a:buFont typeface="Wingdings" panose="05000000000000000000" pitchFamily="2" charset="2"/>
              <a:buChar char="o"/>
              <a:defRPr>
                <a:latin typeface="+mn-lt"/>
                <a:cs typeface="Arial" panose="020B0604020202020204" pitchFamily="34"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7" name="Rectangle 5">
            <a:extLst>
              <a:ext uri="{FF2B5EF4-FFF2-40B4-BE49-F238E27FC236}">
                <a16:creationId xmlns:a16="http://schemas.microsoft.com/office/drawing/2014/main" id="{9DA5F8C3-F28E-E870-7212-66BB1464EDD0}"/>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mn-lt"/>
                <a:cs typeface="Arial" panose="020B0604020202020204" pitchFamily="34" charset="0"/>
              </a:defRPr>
            </a:lvl1pPr>
          </a:lstStyle>
          <a:p>
            <a:r>
              <a:rPr lang="en-US"/>
              <a:t>2023-24 CAASPP Fall Coordinator Training</a:t>
            </a:r>
          </a:p>
        </p:txBody>
      </p:sp>
      <p:sp>
        <p:nvSpPr>
          <p:cNvPr id="8" name="TextBox 7">
            <a:extLst>
              <a:ext uri="{FF2B5EF4-FFF2-40B4-BE49-F238E27FC236}">
                <a16:creationId xmlns:a16="http://schemas.microsoft.com/office/drawing/2014/main" id="{86DA847D-8D80-A37E-4ABB-7AAB41135C7D}"/>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mn-lt"/>
                <a:cs typeface="Arial" panose="020B0604020202020204" pitchFamily="34" charset="0"/>
              </a:rPr>
              <a:t>Student Testing Branch</a:t>
            </a:r>
          </a:p>
        </p:txBody>
      </p:sp>
      <p:sp>
        <p:nvSpPr>
          <p:cNvPr id="9" name="Google Shape;19;p6">
            <a:extLst>
              <a:ext uri="{FF2B5EF4-FFF2-40B4-BE49-F238E27FC236}">
                <a16:creationId xmlns:a16="http://schemas.microsoft.com/office/drawing/2014/main" id="{FB741851-A53D-637F-6C3C-7D40B5D25AC8}"/>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latin typeface="Arial" panose="020B0604020202020204" pitchFamily="34" charset="0"/>
                <a:cs typeface="Arial" panose="020B0604020202020204" pitchFamily="34" charset="0"/>
              </a:rPr>
              <a:pPr algn="r"/>
              <a:t>‹#›</a:t>
            </a:fld>
            <a:endParaRPr lang="en"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30236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5 - Single Orange" preserve="1" userDrawn="1">
  <p:cSld name="1_05 - Single Orange">
    <p:bg>
      <p:bgRef idx="1001">
        <a:schemeClr val="bg1"/>
      </p:bgRef>
    </p:bg>
    <p:spTree>
      <p:nvGrpSpPr>
        <p:cNvPr id="1" name="Shape 37"/>
        <p:cNvGrpSpPr/>
        <p:nvPr/>
      </p:nvGrpSpPr>
      <p:grpSpPr>
        <a:xfrm>
          <a:off x="0" y="0"/>
          <a:ext cx="0" cy="0"/>
          <a:chOff x="0" y="0"/>
          <a:chExt cx="0" cy="0"/>
        </a:xfrm>
      </p:grpSpPr>
      <p:sp>
        <p:nvSpPr>
          <p:cNvPr id="38" name="Google Shape;38;p10"/>
          <p:cNvSpPr/>
          <p:nvPr/>
        </p:nvSpPr>
        <p:spPr>
          <a:xfrm rot="10800000" flipH="1">
            <a:off x="-54296" y="-47200"/>
            <a:ext cx="9180600" cy="854700"/>
          </a:xfrm>
          <a:prstGeom prst="round1Rect">
            <a:avLst>
              <a:gd name="adj" fmla="val 50000"/>
            </a:avLst>
          </a:prstGeom>
          <a:solidFill>
            <a:srgbClr val="FF99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10"/>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41" name="Google Shape;41;p10"/>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84F52ED6-976B-4003-6CB9-502B8B8BEF9D}"/>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mn-lt"/>
                <a:cs typeface="Arial" panose="020B0604020202020204" pitchFamily="34"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mn-lt"/>
                <a:cs typeface="Arial" panose="020B0604020202020204" pitchFamily="34"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mn-lt"/>
                <a:cs typeface="Arial" panose="020B0604020202020204" pitchFamily="34" charset="0"/>
              </a:defRPr>
            </a:lvl3pPr>
            <a:lvl4pPr marL="1828800" lvl="3" indent="-317500" rtl="0">
              <a:spcBef>
                <a:spcPts val="0"/>
              </a:spcBef>
              <a:spcAft>
                <a:spcPts val="300"/>
              </a:spcAft>
              <a:buSzPct val="40000"/>
              <a:buFont typeface="Wingdings" panose="05000000000000000000" pitchFamily="2" charset="2"/>
              <a:buChar char="o"/>
              <a:defRPr>
                <a:latin typeface="+mn-lt"/>
                <a:cs typeface="Arial" panose="020B0604020202020204" pitchFamily="34"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5" name="Content Placeholder 7">
            <a:extLst>
              <a:ext uri="{FF2B5EF4-FFF2-40B4-BE49-F238E27FC236}">
                <a16:creationId xmlns:a16="http://schemas.microsoft.com/office/drawing/2014/main" id="{EBA0CEDB-C3DB-D054-A93D-20CB6025252D}"/>
              </a:ext>
            </a:extLst>
          </p:cNvPr>
          <p:cNvSpPr>
            <a:spLocks noGrp="1"/>
          </p:cNvSpPr>
          <p:nvPr>
            <p:ph sz="quarter" idx="14"/>
          </p:nvPr>
        </p:nvSpPr>
        <p:spPr>
          <a:xfrm>
            <a:off x="5411788" y="938670"/>
            <a:ext cx="3365500" cy="3800756"/>
          </a:xfrm>
          <a:prstGeom prst="rect">
            <a:avLst/>
          </a:prstGeom>
        </p:spPr>
        <p:txBody>
          <a:bodyPr/>
          <a:lstStyle/>
          <a:p>
            <a:pPr lvl="0"/>
            <a:r>
              <a:rPr lang="en-US"/>
              <a:t>Click to edit Master text styles</a:t>
            </a:r>
          </a:p>
        </p:txBody>
      </p:sp>
      <p:sp>
        <p:nvSpPr>
          <p:cNvPr id="8" name="Rectangle 5">
            <a:extLst>
              <a:ext uri="{FF2B5EF4-FFF2-40B4-BE49-F238E27FC236}">
                <a16:creationId xmlns:a16="http://schemas.microsoft.com/office/drawing/2014/main" id="{93FF0775-D727-AA6C-19CC-6092991E0266}"/>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mj-lt"/>
                <a:cs typeface="Arial" panose="020B0604020202020204" pitchFamily="34" charset="0"/>
              </a:defRPr>
            </a:lvl1pPr>
          </a:lstStyle>
          <a:p>
            <a:r>
              <a:rPr lang="en-US"/>
              <a:t>2023-24 CAASPP Fall Coordinator Training</a:t>
            </a:r>
          </a:p>
        </p:txBody>
      </p:sp>
      <p:sp>
        <p:nvSpPr>
          <p:cNvPr id="9" name="TextBox 8">
            <a:extLst>
              <a:ext uri="{FF2B5EF4-FFF2-40B4-BE49-F238E27FC236}">
                <a16:creationId xmlns:a16="http://schemas.microsoft.com/office/drawing/2014/main" id="{4A87FCCB-95EE-13A5-A375-7983D2FBBD77}"/>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mj-lt"/>
                <a:cs typeface="Arial" panose="020B0604020202020204" pitchFamily="34" charset="0"/>
              </a:rPr>
              <a:t>Student Testing Branch</a:t>
            </a:r>
          </a:p>
        </p:txBody>
      </p:sp>
      <p:sp>
        <p:nvSpPr>
          <p:cNvPr id="10" name="Google Shape;19;p6">
            <a:extLst>
              <a:ext uri="{FF2B5EF4-FFF2-40B4-BE49-F238E27FC236}">
                <a16:creationId xmlns:a16="http://schemas.microsoft.com/office/drawing/2014/main" id="{6C78B24F-5C5B-1BEA-1627-B1AD22530377}"/>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latin typeface="Arial" panose="020B0604020202020204" pitchFamily="34" charset="0"/>
                <a:cs typeface="Arial" panose="020B0604020202020204" pitchFamily="34" charset="0"/>
              </a:rPr>
              <a:pPr algn="r"/>
              <a:t>‹#›</a:t>
            </a:fld>
            <a:endParaRPr lang="en"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50949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7 - Single Green" preserve="1" userDrawn="1">
  <p:cSld name="1_07 - Single Green">
    <p:bg>
      <p:bgRef idx="1001">
        <a:schemeClr val="bg1"/>
      </p:bgRef>
    </p:bg>
    <p:spTree>
      <p:nvGrpSpPr>
        <p:cNvPr id="1" name="Shape 47"/>
        <p:cNvGrpSpPr/>
        <p:nvPr/>
      </p:nvGrpSpPr>
      <p:grpSpPr>
        <a:xfrm>
          <a:off x="0" y="0"/>
          <a:ext cx="0" cy="0"/>
          <a:chOff x="0" y="0"/>
          <a:chExt cx="0" cy="0"/>
        </a:xfrm>
      </p:grpSpPr>
      <p:sp>
        <p:nvSpPr>
          <p:cNvPr id="48" name="Google Shape;48;p12"/>
          <p:cNvSpPr/>
          <p:nvPr/>
        </p:nvSpPr>
        <p:spPr>
          <a:xfrm rot="10800000" flipH="1">
            <a:off x="-47511" y="-47200"/>
            <a:ext cx="9180600" cy="854700"/>
          </a:xfrm>
          <a:prstGeom prst="round1Rect">
            <a:avLst>
              <a:gd name="adj" fmla="val 50000"/>
            </a:avLst>
          </a:prstGeom>
          <a:solidFill>
            <a:srgbClr val="0080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2"/>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51" name="Google Shape;51;p12"/>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63EE5E0C-4D99-5F30-29F6-0B58A833B32D}"/>
              </a:ext>
            </a:extLst>
          </p:cNvPr>
          <p:cNvSpPr txBox="1">
            <a:spLocks noGrp="1"/>
          </p:cNvSpPr>
          <p:nvPr>
            <p:ph type="body" idx="13"/>
          </p:nvPr>
        </p:nvSpPr>
        <p:spPr>
          <a:xfrm>
            <a:off x="311700" y="952500"/>
            <a:ext cx="85206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mn-lt"/>
                <a:cs typeface="Arial" panose="020B0604020202020204" pitchFamily="34"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mn-lt"/>
                <a:cs typeface="Arial" panose="020B0604020202020204" pitchFamily="34"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mn-lt"/>
                <a:cs typeface="Arial" panose="020B0604020202020204" pitchFamily="34" charset="0"/>
              </a:defRPr>
            </a:lvl3pPr>
            <a:lvl4pPr marL="1828800" lvl="3" indent="-317500" rtl="0">
              <a:spcBef>
                <a:spcPts val="0"/>
              </a:spcBef>
              <a:spcAft>
                <a:spcPts val="300"/>
              </a:spcAft>
              <a:buSzPct val="40000"/>
              <a:buFont typeface="Wingdings" panose="05000000000000000000" pitchFamily="2" charset="2"/>
              <a:buChar char="o"/>
              <a:defRPr>
                <a:latin typeface="+mn-lt"/>
                <a:cs typeface="Arial" panose="020B0604020202020204" pitchFamily="34"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7" name="Rectangle 5">
            <a:extLst>
              <a:ext uri="{FF2B5EF4-FFF2-40B4-BE49-F238E27FC236}">
                <a16:creationId xmlns:a16="http://schemas.microsoft.com/office/drawing/2014/main" id="{D1A80193-F970-699C-F8A1-D6310A4FE58A}"/>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mn-lt"/>
                <a:cs typeface="Arial" panose="020B0604020202020204" pitchFamily="34" charset="0"/>
              </a:defRPr>
            </a:lvl1pPr>
          </a:lstStyle>
          <a:p>
            <a:r>
              <a:rPr lang="en-US"/>
              <a:t>2023-24 CAASPP Fall Coordinator Training</a:t>
            </a:r>
          </a:p>
        </p:txBody>
      </p:sp>
      <p:sp>
        <p:nvSpPr>
          <p:cNvPr id="8" name="TextBox 7">
            <a:extLst>
              <a:ext uri="{FF2B5EF4-FFF2-40B4-BE49-F238E27FC236}">
                <a16:creationId xmlns:a16="http://schemas.microsoft.com/office/drawing/2014/main" id="{8A2C4FD6-8274-5858-60C6-417601147B91}"/>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mn-lt"/>
                <a:cs typeface="Arial" panose="020B0604020202020204" pitchFamily="34" charset="0"/>
              </a:rPr>
              <a:t>Student Testing Branch</a:t>
            </a:r>
          </a:p>
        </p:txBody>
      </p:sp>
      <p:sp>
        <p:nvSpPr>
          <p:cNvPr id="9" name="Google Shape;19;p6">
            <a:extLst>
              <a:ext uri="{FF2B5EF4-FFF2-40B4-BE49-F238E27FC236}">
                <a16:creationId xmlns:a16="http://schemas.microsoft.com/office/drawing/2014/main" id="{759AA128-7990-B14A-AFF5-F555B509F213}"/>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latin typeface="Arial" panose="020B0604020202020204" pitchFamily="34" charset="0"/>
                <a:cs typeface="Arial" panose="020B0604020202020204" pitchFamily="34" charset="0"/>
              </a:rPr>
              <a:pPr algn="r"/>
              <a:t>‹#›</a:t>
            </a:fld>
            <a:endParaRPr lang="en"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6406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9 - Pencil Title" preserve="1" userDrawn="1">
  <p:cSld name="1_09 - Pencil Title">
    <p:bg>
      <p:bgPr>
        <a:solidFill>
          <a:srgbClr val="008000">
            <a:alpha val="80000"/>
          </a:srgbClr>
        </a:solid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l="82823"/>
          <a:stretch/>
        </p:blipFill>
        <p:spPr>
          <a:xfrm>
            <a:off x="7560051" y="-94350"/>
            <a:ext cx="1608576" cy="5552175"/>
          </a:xfrm>
          <a:prstGeom prst="rect">
            <a:avLst/>
          </a:prstGeom>
          <a:noFill/>
          <a:ln>
            <a:noFill/>
          </a:ln>
        </p:spPr>
      </p:pic>
      <p:pic>
        <p:nvPicPr>
          <p:cNvPr id="9" name="Google Shape;9;p2"/>
          <p:cNvPicPr preferRelativeResize="0"/>
          <p:nvPr/>
        </p:nvPicPr>
        <p:blipFill rotWithShape="1">
          <a:blip r:embed="rId3">
            <a:alphaModFix/>
          </a:blip>
          <a:srcRect/>
          <a:stretch/>
        </p:blipFill>
        <p:spPr>
          <a:xfrm>
            <a:off x="7970207" y="157375"/>
            <a:ext cx="914402" cy="275634"/>
          </a:xfrm>
          <a:prstGeom prst="rect">
            <a:avLst/>
          </a:prstGeom>
          <a:noFill/>
          <a:ln>
            <a:noFill/>
          </a:ln>
        </p:spPr>
      </p:pic>
      <p:sp>
        <p:nvSpPr>
          <p:cNvPr id="2" name="Text Placeholder 4">
            <a:extLst>
              <a:ext uri="{FF2B5EF4-FFF2-40B4-BE49-F238E27FC236}">
                <a16:creationId xmlns:a16="http://schemas.microsoft.com/office/drawing/2014/main" id="{42236022-0392-35CD-64E2-4F79B43B1DA4}"/>
              </a:ext>
            </a:extLst>
          </p:cNvPr>
          <p:cNvSpPr>
            <a:spLocks noGrp="1"/>
          </p:cNvSpPr>
          <p:nvPr>
            <p:ph type="body" sz="quarter" idx="13"/>
          </p:nvPr>
        </p:nvSpPr>
        <p:spPr>
          <a:xfrm>
            <a:off x="1250950" y="1586204"/>
            <a:ext cx="6101572" cy="985546"/>
          </a:xfrm>
          <a:prstGeom prst="rect">
            <a:avLst/>
          </a:prstGeom>
        </p:spPr>
        <p:txBody>
          <a:bodyPr anchor="b"/>
          <a:lstStyle>
            <a:lvl1pPr>
              <a:defRPr sz="2800" b="1">
                <a:solidFill>
                  <a:srgbClr val="FFFF00"/>
                </a:solidFill>
                <a:latin typeface="Poppins" panose="00000500000000000000" pitchFamily="2" charset="0"/>
                <a:cs typeface="Poppins" panose="00000500000000000000" pitchFamily="2"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3" name="Text Placeholder 4">
            <a:extLst>
              <a:ext uri="{FF2B5EF4-FFF2-40B4-BE49-F238E27FC236}">
                <a16:creationId xmlns:a16="http://schemas.microsoft.com/office/drawing/2014/main" id="{84C74991-61B8-971F-CE10-754538669D43}"/>
              </a:ext>
            </a:extLst>
          </p:cNvPr>
          <p:cNvSpPr>
            <a:spLocks noGrp="1"/>
          </p:cNvSpPr>
          <p:nvPr>
            <p:ph type="body" sz="quarter" idx="14"/>
          </p:nvPr>
        </p:nvSpPr>
        <p:spPr>
          <a:xfrm>
            <a:off x="1250950" y="2671662"/>
            <a:ext cx="6101572" cy="1293847"/>
          </a:xfrm>
          <a:prstGeom prst="rect">
            <a:avLst/>
          </a:prstGeom>
        </p:spPr>
        <p:txBody>
          <a:bodyPr anchor="t"/>
          <a:lstStyle>
            <a:lvl1pPr>
              <a:defRPr sz="2800" b="1">
                <a:solidFill>
                  <a:schemeClr val="bg1"/>
                </a:solidFill>
                <a:latin typeface="Poppins" panose="00000500000000000000" pitchFamily="2" charset="0"/>
                <a:cs typeface="Poppins" panose="00000500000000000000" pitchFamily="2"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14" name="Rectangle 5">
            <a:extLst>
              <a:ext uri="{FF2B5EF4-FFF2-40B4-BE49-F238E27FC236}">
                <a16:creationId xmlns:a16="http://schemas.microsoft.com/office/drawing/2014/main" id="{44B64F04-5B43-8610-E1FA-DBEC8781B77B}"/>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15" name="TextBox 14">
            <a:extLst>
              <a:ext uri="{FF2B5EF4-FFF2-40B4-BE49-F238E27FC236}">
                <a16:creationId xmlns:a16="http://schemas.microsoft.com/office/drawing/2014/main" id="{E4A2B334-C715-E8CF-0482-6CCA67E2C592}"/>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Poppins" panose="00000500000000000000" pitchFamily="2" charset="0"/>
                <a:cs typeface="Poppins" panose="00000500000000000000" pitchFamily="2" charset="0"/>
              </a:rPr>
              <a:t>Student Testing Branch</a:t>
            </a:r>
          </a:p>
        </p:txBody>
      </p:sp>
      <p:sp>
        <p:nvSpPr>
          <p:cNvPr id="16" name="Google Shape;19;p6">
            <a:extLst>
              <a:ext uri="{FF2B5EF4-FFF2-40B4-BE49-F238E27FC236}">
                <a16:creationId xmlns:a16="http://schemas.microsoft.com/office/drawing/2014/main" id="{0C7987BC-D111-3E7B-2C54-9921A667FBFE}"/>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rPr>
              <a:pPr algn="r"/>
              <a:t>‹#›</a:t>
            </a:fld>
            <a:endParaRPr lang="en" sz="1000">
              <a:solidFill>
                <a:schemeClr val="bg1"/>
              </a:solidFill>
            </a:endParaRPr>
          </a:p>
        </p:txBody>
      </p:sp>
    </p:spTree>
    <p:extLst>
      <p:ext uri="{BB962C8B-B14F-4D97-AF65-F5344CB8AC3E}">
        <p14:creationId xmlns:p14="http://schemas.microsoft.com/office/powerpoint/2010/main" val="4046924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7 - Single Green" preserve="1" userDrawn="1">
  <p:cSld name="1_07 - Single Green">
    <p:bg>
      <p:bgRef idx="1001">
        <a:schemeClr val="bg1"/>
      </p:bgRef>
    </p:bg>
    <p:spTree>
      <p:nvGrpSpPr>
        <p:cNvPr id="1" name="Shape 47"/>
        <p:cNvGrpSpPr/>
        <p:nvPr/>
      </p:nvGrpSpPr>
      <p:grpSpPr>
        <a:xfrm>
          <a:off x="0" y="0"/>
          <a:ext cx="0" cy="0"/>
          <a:chOff x="0" y="0"/>
          <a:chExt cx="0" cy="0"/>
        </a:xfrm>
      </p:grpSpPr>
      <p:sp>
        <p:nvSpPr>
          <p:cNvPr id="48" name="Google Shape;48;p12"/>
          <p:cNvSpPr/>
          <p:nvPr/>
        </p:nvSpPr>
        <p:spPr>
          <a:xfrm rot="10800000" flipH="1">
            <a:off x="-47511" y="-47200"/>
            <a:ext cx="9180600" cy="854700"/>
          </a:xfrm>
          <a:prstGeom prst="round1Rect">
            <a:avLst>
              <a:gd name="adj" fmla="val 50000"/>
            </a:avLst>
          </a:prstGeom>
          <a:solidFill>
            <a:srgbClr val="0080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2"/>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51" name="Google Shape;51;p12"/>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526A8938-8344-7114-F611-DC7A9324F2C0}"/>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mn-lt"/>
                <a:cs typeface="Arial" panose="020B0604020202020204" pitchFamily="34"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mn-lt"/>
                <a:cs typeface="Arial" panose="020B0604020202020204" pitchFamily="34"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mn-lt"/>
                <a:cs typeface="Arial" panose="020B0604020202020204" pitchFamily="34" charset="0"/>
              </a:defRPr>
            </a:lvl3pPr>
            <a:lvl4pPr marL="1828800" lvl="3" indent="-317500" rtl="0">
              <a:spcBef>
                <a:spcPts val="0"/>
              </a:spcBef>
              <a:spcAft>
                <a:spcPts val="300"/>
              </a:spcAft>
              <a:buSzPct val="40000"/>
              <a:buFont typeface="Wingdings" panose="05000000000000000000" pitchFamily="2" charset="2"/>
              <a:buChar char="o"/>
              <a:defRPr>
                <a:latin typeface="+mn-lt"/>
                <a:cs typeface="Arial" panose="020B0604020202020204" pitchFamily="34"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5" name="Content Placeholder 7">
            <a:extLst>
              <a:ext uri="{FF2B5EF4-FFF2-40B4-BE49-F238E27FC236}">
                <a16:creationId xmlns:a16="http://schemas.microsoft.com/office/drawing/2014/main" id="{CFDE3CE3-09A8-7581-E56C-57FBF9A6168C}"/>
              </a:ext>
            </a:extLst>
          </p:cNvPr>
          <p:cNvSpPr>
            <a:spLocks noGrp="1"/>
          </p:cNvSpPr>
          <p:nvPr>
            <p:ph sz="quarter" idx="14"/>
          </p:nvPr>
        </p:nvSpPr>
        <p:spPr>
          <a:xfrm>
            <a:off x="5411788" y="938670"/>
            <a:ext cx="3365500" cy="3800756"/>
          </a:xfrm>
          <a:prstGeom prst="rect">
            <a:avLst/>
          </a:prstGeom>
        </p:spPr>
        <p:txBody>
          <a:bodyPr/>
          <a:lstStyle/>
          <a:p>
            <a:pPr lvl="0"/>
            <a:r>
              <a:rPr lang="en-US"/>
              <a:t>Click to edit Master text styles</a:t>
            </a:r>
          </a:p>
        </p:txBody>
      </p:sp>
      <p:sp>
        <p:nvSpPr>
          <p:cNvPr id="8" name="Rectangle 5">
            <a:extLst>
              <a:ext uri="{FF2B5EF4-FFF2-40B4-BE49-F238E27FC236}">
                <a16:creationId xmlns:a16="http://schemas.microsoft.com/office/drawing/2014/main" id="{3B5F9247-D93C-EBA0-2140-9496F85E5071}"/>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mj-lt"/>
                <a:cs typeface="Arial" panose="020B0604020202020204" pitchFamily="34" charset="0"/>
              </a:defRPr>
            </a:lvl1pPr>
          </a:lstStyle>
          <a:p>
            <a:r>
              <a:rPr lang="en-US"/>
              <a:t>2023-24 CAASPP Fall Coordinator Training</a:t>
            </a:r>
          </a:p>
        </p:txBody>
      </p:sp>
      <p:sp>
        <p:nvSpPr>
          <p:cNvPr id="9" name="TextBox 8">
            <a:extLst>
              <a:ext uri="{FF2B5EF4-FFF2-40B4-BE49-F238E27FC236}">
                <a16:creationId xmlns:a16="http://schemas.microsoft.com/office/drawing/2014/main" id="{030C2473-5EE3-0570-FCA1-CF9AE826D904}"/>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mj-lt"/>
                <a:cs typeface="Arial" panose="020B0604020202020204" pitchFamily="34" charset="0"/>
              </a:rPr>
              <a:t>Student Testing Branch</a:t>
            </a:r>
          </a:p>
        </p:txBody>
      </p:sp>
      <p:sp>
        <p:nvSpPr>
          <p:cNvPr id="10" name="Google Shape;19;p6">
            <a:extLst>
              <a:ext uri="{FF2B5EF4-FFF2-40B4-BE49-F238E27FC236}">
                <a16:creationId xmlns:a16="http://schemas.microsoft.com/office/drawing/2014/main" id="{4F08AD0F-84B6-1936-733B-DDFE06624F72}"/>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latin typeface="Arial" panose="020B0604020202020204" pitchFamily="34" charset="0"/>
                <a:cs typeface="Arial" panose="020B0604020202020204" pitchFamily="34" charset="0"/>
              </a:rPr>
              <a:pPr algn="r"/>
              <a:t>‹#›</a:t>
            </a:fld>
            <a:endParaRPr lang="en"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24530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1 - Single Light Blue" preserve="1" userDrawn="1">
  <p:cSld name="1_01 - Single Light Blue">
    <p:bg>
      <p:bgPr>
        <a:solidFill>
          <a:srgbClr val="002870"/>
        </a:solidFill>
        <a:effectLst/>
      </p:bgPr>
    </p:bg>
    <p:spTree>
      <p:nvGrpSpPr>
        <p:cNvPr id="1" name="Shape 17"/>
        <p:cNvGrpSpPr/>
        <p:nvPr/>
      </p:nvGrpSpPr>
      <p:grpSpPr>
        <a:xfrm>
          <a:off x="0" y="0"/>
          <a:ext cx="0" cy="0"/>
          <a:chOff x="0" y="0"/>
          <a:chExt cx="0" cy="0"/>
        </a:xfrm>
      </p:grpSpPr>
      <p:sp>
        <p:nvSpPr>
          <p:cNvPr id="18" name="Google Shape;18;p6"/>
          <p:cNvSpPr/>
          <p:nvPr/>
        </p:nvSpPr>
        <p:spPr>
          <a:xfrm rot="10800000" flipH="1">
            <a:off x="-47511" y="-47200"/>
            <a:ext cx="9180600" cy="854700"/>
          </a:xfrm>
          <a:prstGeom prst="round1Rect">
            <a:avLst>
              <a:gd name="adj" fmla="val 50000"/>
            </a:avLst>
          </a:prstGeom>
          <a:solidFill>
            <a:srgbClr val="4285F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6"/>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21" name="Google Shape;21;p6"/>
          <p:cNvSpPr txBox="1">
            <a:spLocks noGrp="1"/>
          </p:cNvSpPr>
          <p:nvPr>
            <p:ph type="title"/>
          </p:nvPr>
        </p:nvSpPr>
        <p:spPr>
          <a:xfrm>
            <a:off x="41375" y="150"/>
            <a:ext cx="86373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4EA10DA6-C7A8-D550-39CD-39E181E8F8FA}"/>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
                <a:schemeClr val="bg1"/>
              </a:buClr>
              <a:buSzPts val="1400"/>
              <a:buChar char="●"/>
              <a:defRPr sz="2000">
                <a:solidFill>
                  <a:schemeClr val="bg1"/>
                </a:solidFill>
                <a:latin typeface="+mn-lt"/>
              </a:defRPr>
            </a:lvl1pPr>
            <a:lvl2pPr marL="914400" lvl="1" indent="-317500" rtl="0">
              <a:spcBef>
                <a:spcPts val="0"/>
              </a:spcBef>
              <a:spcAft>
                <a:spcPts val="300"/>
              </a:spcAft>
              <a:buClr>
                <a:schemeClr val="bg1"/>
              </a:buClr>
              <a:buSzPts val="1400"/>
              <a:buChar char="○"/>
              <a:defRPr sz="1800">
                <a:solidFill>
                  <a:schemeClr val="bg1"/>
                </a:solidFill>
                <a:latin typeface="+mn-lt"/>
              </a:defRPr>
            </a:lvl2pPr>
            <a:lvl3pPr marL="1371600" lvl="2" indent="-317500" rtl="0">
              <a:spcBef>
                <a:spcPts val="0"/>
              </a:spcBef>
              <a:spcAft>
                <a:spcPts val="0"/>
              </a:spcAft>
              <a:buClr>
                <a:schemeClr val="bg1"/>
              </a:buClr>
              <a:buSzPts val="1400"/>
              <a:buChar char="■"/>
              <a:defRPr sz="1600">
                <a:solidFill>
                  <a:schemeClr val="bg1"/>
                </a:solidFill>
                <a:latin typeface="+mn-lt"/>
              </a:defRPr>
            </a:lvl3pPr>
            <a:lvl4pPr marL="1828800" lvl="3" indent="-317500" rtl="0">
              <a:spcBef>
                <a:spcPts val="0"/>
              </a:spcBef>
              <a:spcAft>
                <a:spcPts val="0"/>
              </a:spcAft>
              <a:buClr>
                <a:schemeClr val="bg1"/>
              </a:buClr>
              <a:buSzPts val="1400"/>
              <a:buChar char="●"/>
              <a:defRPr>
                <a:solidFill>
                  <a:schemeClr val="bg1"/>
                </a:solidFill>
                <a:latin typeface="+mn-lt"/>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a:p>
            <a:pPr lvl="2"/>
            <a:endParaRPr lang="en-US"/>
          </a:p>
        </p:txBody>
      </p:sp>
      <p:sp>
        <p:nvSpPr>
          <p:cNvPr id="5" name="Content Placeholder 7">
            <a:extLst>
              <a:ext uri="{FF2B5EF4-FFF2-40B4-BE49-F238E27FC236}">
                <a16:creationId xmlns:a16="http://schemas.microsoft.com/office/drawing/2014/main" id="{397B0DB7-51F8-77C8-60F2-F0F60387BE5F}"/>
              </a:ext>
            </a:extLst>
          </p:cNvPr>
          <p:cNvSpPr>
            <a:spLocks noGrp="1"/>
          </p:cNvSpPr>
          <p:nvPr>
            <p:ph sz="quarter" idx="14"/>
          </p:nvPr>
        </p:nvSpPr>
        <p:spPr>
          <a:xfrm>
            <a:off x="5411788" y="938670"/>
            <a:ext cx="3365500" cy="3800756"/>
          </a:xfrm>
          <a:prstGeom prst="rect">
            <a:avLst/>
          </a:prstGeom>
        </p:spPr>
        <p:txBody>
          <a:bodyPr/>
          <a:lstStyle>
            <a:lvl1pPr>
              <a:defRPr>
                <a:solidFill>
                  <a:schemeClr val="bg1"/>
                </a:solidFill>
              </a:defRPr>
            </a:lvl1pPr>
          </a:lstStyle>
          <a:p>
            <a:pPr lvl="0"/>
            <a:r>
              <a:rPr lang="en-US"/>
              <a:t>Click to edit Master text styles</a:t>
            </a:r>
          </a:p>
        </p:txBody>
      </p:sp>
      <p:sp>
        <p:nvSpPr>
          <p:cNvPr id="8" name="Rectangle 5">
            <a:extLst>
              <a:ext uri="{FF2B5EF4-FFF2-40B4-BE49-F238E27FC236}">
                <a16:creationId xmlns:a16="http://schemas.microsoft.com/office/drawing/2014/main" id="{3424F3AA-1F82-FA52-C24F-5DD6CAAB9C5D}"/>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mj-lt"/>
                <a:cs typeface="Arial" panose="020B0604020202020204" pitchFamily="34" charset="0"/>
              </a:defRPr>
            </a:lvl1pPr>
          </a:lstStyle>
          <a:p>
            <a:r>
              <a:rPr lang="en-US"/>
              <a:t>2023-24 CAASPP Fall Coordinator Training</a:t>
            </a:r>
          </a:p>
        </p:txBody>
      </p:sp>
      <p:sp>
        <p:nvSpPr>
          <p:cNvPr id="9" name="TextBox 8">
            <a:extLst>
              <a:ext uri="{FF2B5EF4-FFF2-40B4-BE49-F238E27FC236}">
                <a16:creationId xmlns:a16="http://schemas.microsoft.com/office/drawing/2014/main" id="{64F6DD37-8DFC-A3AD-B953-8D2589C32A4C}"/>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mj-lt"/>
                <a:cs typeface="Arial" panose="020B0604020202020204" pitchFamily="34" charset="0"/>
              </a:rPr>
              <a:t>Student Testing Branch</a:t>
            </a:r>
          </a:p>
        </p:txBody>
      </p:sp>
      <p:sp>
        <p:nvSpPr>
          <p:cNvPr id="10" name="Google Shape;19;p6">
            <a:extLst>
              <a:ext uri="{FF2B5EF4-FFF2-40B4-BE49-F238E27FC236}">
                <a16:creationId xmlns:a16="http://schemas.microsoft.com/office/drawing/2014/main" id="{E109CD04-D2EF-213E-DA2E-CC1AC7CAFCA6}"/>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latin typeface="Arial" panose="020B0604020202020204" pitchFamily="34" charset="0"/>
                <a:cs typeface="Arial" panose="020B0604020202020204" pitchFamily="34" charset="0"/>
              </a:rPr>
              <a:pPr algn="r"/>
              <a:t>‹#›</a:t>
            </a:fld>
            <a:endParaRPr lang="en"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232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05 - Single Orange" preserve="1" userDrawn="1">
  <p:cSld name="1_05 - Single Orange">
    <p:bg>
      <p:bgPr>
        <a:solidFill>
          <a:srgbClr val="002870"/>
        </a:solidFill>
        <a:effectLst/>
      </p:bgPr>
    </p:bg>
    <p:spTree>
      <p:nvGrpSpPr>
        <p:cNvPr id="1" name="Shape 37"/>
        <p:cNvGrpSpPr/>
        <p:nvPr/>
      </p:nvGrpSpPr>
      <p:grpSpPr>
        <a:xfrm>
          <a:off x="0" y="0"/>
          <a:ext cx="0" cy="0"/>
          <a:chOff x="0" y="0"/>
          <a:chExt cx="0" cy="0"/>
        </a:xfrm>
      </p:grpSpPr>
      <p:sp>
        <p:nvSpPr>
          <p:cNvPr id="38" name="Google Shape;38;p10"/>
          <p:cNvSpPr/>
          <p:nvPr/>
        </p:nvSpPr>
        <p:spPr>
          <a:xfrm rot="10800000" flipH="1">
            <a:off x="-54296" y="-47200"/>
            <a:ext cx="9180600" cy="854700"/>
          </a:xfrm>
          <a:prstGeom prst="round1Rect">
            <a:avLst>
              <a:gd name="adj" fmla="val 50000"/>
            </a:avLst>
          </a:prstGeom>
          <a:solidFill>
            <a:srgbClr val="FF99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10"/>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41" name="Google Shape;41;p10"/>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2EEE1B5D-3F7D-32B5-9479-0A7C1F9705CD}"/>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
                <a:schemeClr val="bg1"/>
              </a:buClr>
              <a:buSzPts val="1400"/>
              <a:buChar char="●"/>
              <a:defRPr sz="2000">
                <a:solidFill>
                  <a:schemeClr val="bg1"/>
                </a:solidFill>
                <a:latin typeface="+mn-lt"/>
              </a:defRPr>
            </a:lvl1pPr>
            <a:lvl2pPr marL="914400" lvl="1" indent="-317500" rtl="0">
              <a:spcBef>
                <a:spcPts val="0"/>
              </a:spcBef>
              <a:spcAft>
                <a:spcPts val="300"/>
              </a:spcAft>
              <a:buClr>
                <a:schemeClr val="bg1"/>
              </a:buClr>
              <a:buSzPts val="1400"/>
              <a:buChar char="○"/>
              <a:defRPr sz="1800">
                <a:solidFill>
                  <a:schemeClr val="bg1"/>
                </a:solidFill>
                <a:latin typeface="+mn-lt"/>
              </a:defRPr>
            </a:lvl2pPr>
            <a:lvl3pPr marL="1371600" lvl="2" indent="-317500" rtl="0">
              <a:spcBef>
                <a:spcPts val="0"/>
              </a:spcBef>
              <a:spcAft>
                <a:spcPts val="0"/>
              </a:spcAft>
              <a:buClr>
                <a:schemeClr val="bg1"/>
              </a:buClr>
              <a:buSzPts val="1400"/>
              <a:buChar char="■"/>
              <a:defRPr sz="1600">
                <a:solidFill>
                  <a:schemeClr val="bg1"/>
                </a:solidFill>
                <a:latin typeface="+mn-lt"/>
              </a:defRPr>
            </a:lvl3pPr>
            <a:lvl4pPr marL="1828800" lvl="3" indent="-317500" rtl="0">
              <a:spcBef>
                <a:spcPts val="0"/>
              </a:spcBef>
              <a:spcAft>
                <a:spcPts val="0"/>
              </a:spcAft>
              <a:buClr>
                <a:schemeClr val="bg1"/>
              </a:buClr>
              <a:buSzPts val="1400"/>
              <a:buChar char="●"/>
              <a:defRPr>
                <a:solidFill>
                  <a:schemeClr val="bg1"/>
                </a:solidFill>
                <a:latin typeface="+mn-lt"/>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a:p>
            <a:pPr lvl="2"/>
            <a:endParaRPr lang="en-US"/>
          </a:p>
        </p:txBody>
      </p:sp>
      <p:sp>
        <p:nvSpPr>
          <p:cNvPr id="5" name="Content Placeholder 7">
            <a:extLst>
              <a:ext uri="{FF2B5EF4-FFF2-40B4-BE49-F238E27FC236}">
                <a16:creationId xmlns:a16="http://schemas.microsoft.com/office/drawing/2014/main" id="{4C88707F-29B1-DE33-2727-ADCA2AABD0DA}"/>
              </a:ext>
            </a:extLst>
          </p:cNvPr>
          <p:cNvSpPr>
            <a:spLocks noGrp="1"/>
          </p:cNvSpPr>
          <p:nvPr>
            <p:ph sz="quarter" idx="14"/>
          </p:nvPr>
        </p:nvSpPr>
        <p:spPr>
          <a:xfrm>
            <a:off x="5411788" y="938670"/>
            <a:ext cx="3365500" cy="3800756"/>
          </a:xfrm>
          <a:prstGeom prst="rect">
            <a:avLst/>
          </a:prstGeom>
        </p:spPr>
        <p:txBody>
          <a:bodyPr/>
          <a:lstStyle>
            <a:lvl1pPr>
              <a:defRPr>
                <a:solidFill>
                  <a:schemeClr val="bg1"/>
                </a:solidFill>
              </a:defRPr>
            </a:lvl1pPr>
          </a:lstStyle>
          <a:p>
            <a:pPr lvl="0"/>
            <a:r>
              <a:rPr lang="en-US"/>
              <a:t>Click to edit Master text styles</a:t>
            </a:r>
          </a:p>
        </p:txBody>
      </p:sp>
      <p:sp>
        <p:nvSpPr>
          <p:cNvPr id="8" name="Rectangle 5">
            <a:extLst>
              <a:ext uri="{FF2B5EF4-FFF2-40B4-BE49-F238E27FC236}">
                <a16:creationId xmlns:a16="http://schemas.microsoft.com/office/drawing/2014/main" id="{27B12076-E5BF-B67C-A432-E7EA73F2987A}"/>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mj-lt"/>
                <a:cs typeface="Arial" panose="020B0604020202020204" pitchFamily="34" charset="0"/>
              </a:defRPr>
            </a:lvl1pPr>
          </a:lstStyle>
          <a:p>
            <a:r>
              <a:rPr lang="en-US"/>
              <a:t>2023-24 CAASPP Fall Coordinator Training</a:t>
            </a:r>
          </a:p>
        </p:txBody>
      </p:sp>
      <p:sp>
        <p:nvSpPr>
          <p:cNvPr id="9" name="TextBox 8">
            <a:extLst>
              <a:ext uri="{FF2B5EF4-FFF2-40B4-BE49-F238E27FC236}">
                <a16:creationId xmlns:a16="http://schemas.microsoft.com/office/drawing/2014/main" id="{4291EA57-00AB-BA81-E176-A8265DB201F5}"/>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mj-lt"/>
                <a:cs typeface="Arial" panose="020B0604020202020204" pitchFamily="34" charset="0"/>
              </a:rPr>
              <a:t>Student Testing Branch</a:t>
            </a:r>
          </a:p>
        </p:txBody>
      </p:sp>
      <p:sp>
        <p:nvSpPr>
          <p:cNvPr id="10" name="Google Shape;19;p6">
            <a:extLst>
              <a:ext uri="{FF2B5EF4-FFF2-40B4-BE49-F238E27FC236}">
                <a16:creationId xmlns:a16="http://schemas.microsoft.com/office/drawing/2014/main" id="{82AFA771-0E2A-2698-8091-C0F23F3B84ED}"/>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latin typeface="Arial" panose="020B0604020202020204" pitchFamily="34" charset="0"/>
                <a:cs typeface="Arial" panose="020B0604020202020204" pitchFamily="34" charset="0"/>
              </a:rPr>
              <a:pPr algn="r"/>
              <a:t>‹#›</a:t>
            </a:fld>
            <a:endParaRPr lang="en"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450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7 - Single Green" preserve="1" userDrawn="1">
  <p:cSld name="1_07 - Single Green">
    <p:bg>
      <p:bgPr>
        <a:solidFill>
          <a:srgbClr val="002870"/>
        </a:solidFill>
        <a:effectLst/>
      </p:bgPr>
    </p:bg>
    <p:spTree>
      <p:nvGrpSpPr>
        <p:cNvPr id="1" name="Shape 47"/>
        <p:cNvGrpSpPr/>
        <p:nvPr/>
      </p:nvGrpSpPr>
      <p:grpSpPr>
        <a:xfrm>
          <a:off x="0" y="0"/>
          <a:ext cx="0" cy="0"/>
          <a:chOff x="0" y="0"/>
          <a:chExt cx="0" cy="0"/>
        </a:xfrm>
      </p:grpSpPr>
      <p:sp>
        <p:nvSpPr>
          <p:cNvPr id="48" name="Google Shape;48;p12"/>
          <p:cNvSpPr/>
          <p:nvPr/>
        </p:nvSpPr>
        <p:spPr>
          <a:xfrm rot="10800000" flipH="1">
            <a:off x="-47511" y="-47200"/>
            <a:ext cx="9180600" cy="854700"/>
          </a:xfrm>
          <a:prstGeom prst="round1Rect">
            <a:avLst>
              <a:gd name="adj" fmla="val 50000"/>
            </a:avLst>
          </a:prstGeom>
          <a:solidFill>
            <a:srgbClr val="0080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2"/>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51" name="Google Shape;51;p12"/>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2" name="Google Shape;79;p19">
            <a:extLst>
              <a:ext uri="{FF2B5EF4-FFF2-40B4-BE49-F238E27FC236}">
                <a16:creationId xmlns:a16="http://schemas.microsoft.com/office/drawing/2014/main" id="{5CE49BBB-C985-6679-C250-E6E40F48523E}"/>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
                <a:schemeClr val="bg1"/>
              </a:buClr>
              <a:buSzPts val="1400"/>
              <a:buChar char="●"/>
              <a:defRPr sz="2000">
                <a:solidFill>
                  <a:schemeClr val="bg1"/>
                </a:solidFill>
              </a:defRPr>
            </a:lvl1pPr>
            <a:lvl2pPr marL="914400" lvl="1" indent="-317500" rtl="0">
              <a:spcBef>
                <a:spcPts val="0"/>
              </a:spcBef>
              <a:spcAft>
                <a:spcPts val="300"/>
              </a:spcAft>
              <a:buClr>
                <a:schemeClr val="bg1"/>
              </a:buClr>
              <a:buSzPts val="1400"/>
              <a:buChar char="○"/>
              <a:defRPr sz="1800">
                <a:solidFill>
                  <a:schemeClr val="bg1"/>
                </a:solidFill>
              </a:defRPr>
            </a:lvl2pPr>
            <a:lvl3pPr marL="1371600" lvl="2" indent="-317500" rtl="0">
              <a:spcBef>
                <a:spcPts val="0"/>
              </a:spcBef>
              <a:spcAft>
                <a:spcPts val="0"/>
              </a:spcAft>
              <a:buClr>
                <a:schemeClr val="bg1"/>
              </a:buClr>
              <a:buSzPts val="1400"/>
              <a:buChar char="■"/>
              <a:defRPr sz="1600">
                <a:solidFill>
                  <a:schemeClr val="bg1"/>
                </a:solidFill>
              </a:defRPr>
            </a:lvl3pPr>
            <a:lvl4pPr marL="1797050" lvl="3" indent="-285750" rtl="0">
              <a:spcBef>
                <a:spcPts val="0"/>
              </a:spcBef>
              <a:spcAft>
                <a:spcPts val="0"/>
              </a:spcAft>
              <a:buSzPts val="1400"/>
              <a:buFont typeface="Arial" panose="020B0604020202020204" pitchFamily="34" charset="0"/>
              <a:buChar char="•"/>
              <a:defRPr>
                <a:solidFill>
                  <a:schemeClr val="bg1"/>
                </a:solidFill>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a:p>
            <a:pPr lvl="1"/>
            <a:endParaRPr lang="en-US"/>
          </a:p>
          <a:p>
            <a:pPr lvl="2"/>
            <a:endParaRPr lang="en-US"/>
          </a:p>
        </p:txBody>
      </p:sp>
      <p:sp>
        <p:nvSpPr>
          <p:cNvPr id="4" name="Picture Placeholder 3">
            <a:extLst>
              <a:ext uri="{FF2B5EF4-FFF2-40B4-BE49-F238E27FC236}">
                <a16:creationId xmlns:a16="http://schemas.microsoft.com/office/drawing/2014/main" id="{E1D9399C-F3C1-D2BB-89F8-355E2AEDBF64}"/>
              </a:ext>
            </a:extLst>
          </p:cNvPr>
          <p:cNvSpPr>
            <a:spLocks noGrp="1"/>
          </p:cNvSpPr>
          <p:nvPr>
            <p:ph type="pic" sz="quarter" idx="13"/>
          </p:nvPr>
        </p:nvSpPr>
        <p:spPr>
          <a:xfrm>
            <a:off x="5448300" y="952500"/>
            <a:ext cx="3611563" cy="3768725"/>
          </a:xfrm>
          <a:prstGeom prst="rect">
            <a:avLst/>
          </a:prstGeom>
        </p:spPr>
        <p:txBody>
          <a:bodyPr/>
          <a:lstStyle>
            <a:lvl1pPr>
              <a:defRPr>
                <a:solidFill>
                  <a:schemeClr val="bg1"/>
                </a:solidFill>
              </a:defRPr>
            </a:lvl1pPr>
          </a:lstStyle>
          <a:p>
            <a:endParaRPr lang="en-US"/>
          </a:p>
        </p:txBody>
      </p:sp>
      <p:sp>
        <p:nvSpPr>
          <p:cNvPr id="8" name="Rectangle 5">
            <a:extLst>
              <a:ext uri="{FF2B5EF4-FFF2-40B4-BE49-F238E27FC236}">
                <a16:creationId xmlns:a16="http://schemas.microsoft.com/office/drawing/2014/main" id="{55DF95F9-F012-0DAD-D06C-06BEBAB90F1F}"/>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mj-lt"/>
                <a:cs typeface="Arial" panose="020B0604020202020204" pitchFamily="34" charset="0"/>
              </a:defRPr>
            </a:lvl1pPr>
          </a:lstStyle>
          <a:p>
            <a:r>
              <a:rPr lang="en-US"/>
              <a:t>2023-24 CAASPP Fall Coordinator Training</a:t>
            </a:r>
          </a:p>
        </p:txBody>
      </p:sp>
      <p:sp>
        <p:nvSpPr>
          <p:cNvPr id="9" name="TextBox 8">
            <a:extLst>
              <a:ext uri="{FF2B5EF4-FFF2-40B4-BE49-F238E27FC236}">
                <a16:creationId xmlns:a16="http://schemas.microsoft.com/office/drawing/2014/main" id="{25483494-13C6-61AA-D9B0-BF24E0ECDDBB}"/>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mj-lt"/>
                <a:cs typeface="Arial" panose="020B0604020202020204" pitchFamily="34" charset="0"/>
              </a:rPr>
              <a:t>Student Testing Branch</a:t>
            </a:r>
          </a:p>
        </p:txBody>
      </p:sp>
      <p:sp>
        <p:nvSpPr>
          <p:cNvPr id="10" name="Google Shape;19;p6">
            <a:extLst>
              <a:ext uri="{FF2B5EF4-FFF2-40B4-BE49-F238E27FC236}">
                <a16:creationId xmlns:a16="http://schemas.microsoft.com/office/drawing/2014/main" id="{DA62AFC1-6157-8DFE-2918-29690B4F5CAC}"/>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latin typeface="Arial" panose="020B0604020202020204" pitchFamily="34" charset="0"/>
                <a:cs typeface="Arial" panose="020B0604020202020204" pitchFamily="34" charset="0"/>
              </a:rPr>
              <a:pPr algn="r"/>
              <a:t>‹#›</a:t>
            </a:fld>
            <a:endParaRPr lang="en"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80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4 - Double Dark Blue" preserve="1">
  <p:cSld name="1_04 - Double Dark Blue">
    <p:bg>
      <p:bgPr>
        <a:solidFill>
          <a:srgbClr val="FFFFFF"/>
        </a:solidFill>
        <a:effectLst/>
      </p:bgPr>
    </p:bg>
    <p:spTree>
      <p:nvGrpSpPr>
        <p:cNvPr id="1" name="Shape 32"/>
        <p:cNvGrpSpPr/>
        <p:nvPr/>
      </p:nvGrpSpPr>
      <p:grpSpPr>
        <a:xfrm>
          <a:off x="0" y="0"/>
          <a:ext cx="0" cy="0"/>
          <a:chOff x="0" y="0"/>
          <a:chExt cx="0" cy="0"/>
        </a:xfrm>
      </p:grpSpPr>
      <p:sp>
        <p:nvSpPr>
          <p:cNvPr id="33" name="Google Shape;33;p9"/>
          <p:cNvSpPr/>
          <p:nvPr/>
        </p:nvSpPr>
        <p:spPr>
          <a:xfrm rot="10800000" flipH="1">
            <a:off x="-77975" y="-18776"/>
            <a:ext cx="9180600" cy="1255200"/>
          </a:xfrm>
          <a:prstGeom prst="round1Rect">
            <a:avLst>
              <a:gd name="adj" fmla="val 50000"/>
            </a:avLst>
          </a:prstGeom>
          <a:solidFill>
            <a:srgbClr val="00287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9"/>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36" name="Google Shape;36;p9"/>
          <p:cNvSpPr txBox="1">
            <a:spLocks noGrp="1"/>
          </p:cNvSpPr>
          <p:nvPr>
            <p:ph type="title"/>
          </p:nvPr>
        </p:nvSpPr>
        <p:spPr>
          <a:xfrm>
            <a:off x="41375" y="14757"/>
            <a:ext cx="8189700" cy="116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3200"/>
              <a:buFont typeface="Poppins"/>
              <a:buNone/>
              <a:defRPr sz="32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6" name="Footer Placeholder 5">
            <a:extLst>
              <a:ext uri="{FF2B5EF4-FFF2-40B4-BE49-F238E27FC236}">
                <a16:creationId xmlns:a16="http://schemas.microsoft.com/office/drawing/2014/main" id="{73B5E882-8AA5-4C5B-BA72-851CDFEFEAED}"/>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mj-lt"/>
                <a:cs typeface="Arial" panose="020B0604020202020204" pitchFamily="34" charset="0"/>
              </a:defRPr>
            </a:lvl1pPr>
          </a:lstStyle>
          <a:p>
            <a:r>
              <a:rPr lang="en-US"/>
              <a:t>2023-24 CAASPP Fall Coordinator Training</a:t>
            </a:r>
          </a:p>
        </p:txBody>
      </p:sp>
      <p:sp>
        <p:nvSpPr>
          <p:cNvPr id="7" name="TextBox 6">
            <a:extLst>
              <a:ext uri="{FF2B5EF4-FFF2-40B4-BE49-F238E27FC236}">
                <a16:creationId xmlns:a16="http://schemas.microsoft.com/office/drawing/2014/main" id="{EEEBCC27-0CE6-C8FC-933F-AD96965B999A}"/>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mj-lt"/>
                <a:cs typeface="Arial" panose="020B0604020202020204" pitchFamily="34" charset="0"/>
              </a:rPr>
              <a:t>Student Testing Branch</a:t>
            </a:r>
          </a:p>
        </p:txBody>
      </p:sp>
      <p:sp>
        <p:nvSpPr>
          <p:cNvPr id="8" name="Google Shape;19;p6">
            <a:extLst>
              <a:ext uri="{FF2B5EF4-FFF2-40B4-BE49-F238E27FC236}">
                <a16:creationId xmlns:a16="http://schemas.microsoft.com/office/drawing/2014/main" id="{9CB42714-90FA-4674-0D47-124B8FC64EB3}"/>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latin typeface="Arial" panose="020B0604020202020204" pitchFamily="34" charset="0"/>
                <a:cs typeface="Arial" panose="020B0604020202020204" pitchFamily="34" charset="0"/>
              </a:rPr>
              <a:pPr algn="r"/>
              <a:t>‹#›</a:t>
            </a:fld>
            <a:endParaRPr lang="en"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640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2 - Double Light Blue" userDrawn="1">
  <p:cSld name="TITLE_1_1">
    <p:bg>
      <p:bgPr>
        <a:solidFill>
          <a:srgbClr val="002870"/>
        </a:solidFill>
        <a:effectLst/>
      </p:bgPr>
    </p:bg>
    <p:spTree>
      <p:nvGrpSpPr>
        <p:cNvPr id="1" name="Shape 22"/>
        <p:cNvGrpSpPr/>
        <p:nvPr/>
      </p:nvGrpSpPr>
      <p:grpSpPr>
        <a:xfrm>
          <a:off x="0" y="0"/>
          <a:ext cx="0" cy="0"/>
          <a:chOff x="0" y="0"/>
          <a:chExt cx="0" cy="0"/>
        </a:xfrm>
      </p:grpSpPr>
      <p:pic>
        <p:nvPicPr>
          <p:cNvPr id="24" name="Google Shape;24;p7"/>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25" name="Google Shape;25;p7"/>
          <p:cNvSpPr/>
          <p:nvPr/>
        </p:nvSpPr>
        <p:spPr>
          <a:xfrm rot="10800000" flipH="1">
            <a:off x="-47511" y="-47350"/>
            <a:ext cx="9180600" cy="1255200"/>
          </a:xfrm>
          <a:prstGeom prst="round1Rect">
            <a:avLst>
              <a:gd name="adj" fmla="val 50000"/>
            </a:avLst>
          </a:prstGeom>
          <a:solidFill>
            <a:srgbClr val="4285F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7"/>
          <p:cNvSpPr txBox="1">
            <a:spLocks noGrp="1"/>
          </p:cNvSpPr>
          <p:nvPr>
            <p:ph type="title"/>
          </p:nvPr>
        </p:nvSpPr>
        <p:spPr>
          <a:xfrm>
            <a:off x="41375" y="14757"/>
            <a:ext cx="8189700" cy="116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3200"/>
              <a:buFont typeface="Poppins"/>
              <a:buNone/>
              <a:defRPr sz="3200" b="1">
                <a:solidFill>
                  <a:srgbClr val="FFFFFF"/>
                </a:solidFill>
                <a:latin typeface="+mj-lt"/>
                <a:ea typeface="Arial" panose="020B0604020202020204" pitchFamily="34" charset="0"/>
                <a:cs typeface="Arial" panose="020B0604020202020204" pitchFamily="34" charset="0"/>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6" name="Footer Placeholder 5">
            <a:extLst>
              <a:ext uri="{FF2B5EF4-FFF2-40B4-BE49-F238E27FC236}">
                <a16:creationId xmlns:a16="http://schemas.microsoft.com/office/drawing/2014/main" id="{9F261F1F-816E-8E1C-80F5-DE4E958AF4BC}"/>
              </a:ext>
            </a:extLst>
          </p:cNvPr>
          <p:cNvSpPr>
            <a:spLocks noGrp="1"/>
          </p:cNvSpPr>
          <p:nvPr>
            <p:ph type="ftr" sz="quarter" idx="11"/>
          </p:nvPr>
        </p:nvSpPr>
        <p:spPr>
          <a:xfrm>
            <a:off x="1992574" y="4807473"/>
            <a:ext cx="5672919" cy="246221"/>
          </a:xfrm>
          <a:prstGeom prst="rect">
            <a:avLst/>
          </a:prstGeom>
        </p:spPr>
        <p:txBody>
          <a:bodyPr/>
          <a:lstStyle>
            <a:lvl1pPr algn="l">
              <a:defRPr sz="1000" b="0" i="1" cap="none" spc="0">
                <a:ln w="0"/>
                <a:solidFill>
                  <a:schemeClr val="bg1"/>
                </a:solidFill>
                <a:effectLst/>
                <a:latin typeface="+mj-lt"/>
                <a:cs typeface="Arial" panose="020B0604020202020204" pitchFamily="34" charset="0"/>
              </a:defRPr>
            </a:lvl1pPr>
          </a:lstStyle>
          <a:p>
            <a:r>
              <a:rPr lang="en-US"/>
              <a:t>2023-24 CAASPP Fall Coordinator Training</a:t>
            </a:r>
          </a:p>
        </p:txBody>
      </p:sp>
      <p:sp>
        <p:nvSpPr>
          <p:cNvPr id="7" name="TextBox 6">
            <a:extLst>
              <a:ext uri="{FF2B5EF4-FFF2-40B4-BE49-F238E27FC236}">
                <a16:creationId xmlns:a16="http://schemas.microsoft.com/office/drawing/2014/main" id="{11491399-0021-152A-1031-E2CD9EEE54C9}"/>
              </a:ext>
            </a:extLst>
          </p:cNvPr>
          <p:cNvSpPr txBox="1"/>
          <p:nvPr userDrawn="1"/>
        </p:nvSpPr>
        <p:spPr>
          <a:xfrm>
            <a:off x="311700" y="4807473"/>
            <a:ext cx="1680873" cy="246221"/>
          </a:xfrm>
          <a:prstGeom prst="rect">
            <a:avLst/>
          </a:prstGeom>
          <a:noFill/>
        </p:spPr>
        <p:txBody>
          <a:bodyPr wrap="square" rtlCol="0">
            <a:spAutoFit/>
          </a:bodyPr>
          <a:lstStyle/>
          <a:p>
            <a:r>
              <a:rPr lang="en-US" sz="1000" b="0">
                <a:solidFill>
                  <a:schemeClr val="bg1"/>
                </a:solidFill>
                <a:latin typeface="+mj-lt"/>
                <a:cs typeface="Arial" panose="020B0604020202020204" pitchFamily="34" charset="0"/>
              </a:rPr>
              <a:t>Student Testing Branch</a:t>
            </a:r>
          </a:p>
        </p:txBody>
      </p:sp>
      <p:sp>
        <p:nvSpPr>
          <p:cNvPr id="8" name="Google Shape;19;p6">
            <a:extLst>
              <a:ext uri="{FF2B5EF4-FFF2-40B4-BE49-F238E27FC236}">
                <a16:creationId xmlns:a16="http://schemas.microsoft.com/office/drawing/2014/main" id="{DF9BED49-3E09-BB02-F877-B9622292B31F}"/>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latin typeface="Arial" panose="020B0604020202020204" pitchFamily="34" charset="0"/>
                <a:cs typeface="Arial" panose="020B0604020202020204" pitchFamily="34" charset="0"/>
              </a:rPr>
              <a:pPr algn="r"/>
              <a:t>‹#›</a:t>
            </a:fld>
            <a:endParaRPr lang="en" sz="100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_ONLY_1">
  <p:cSld name="TITLE_ONLY_1">
    <p:bg>
      <p:bgPr>
        <a:solidFill>
          <a:srgbClr val="1C4587"/>
        </a:solidFill>
        <a:effectLst/>
      </p:bgPr>
    </p:bg>
    <p:spTree>
      <p:nvGrpSpPr>
        <p:cNvPr id="1" name="Shape 75"/>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60BC5C-6CEE-6BEB-5BFB-C1A2E7D44564}"/>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mj-lt"/>
                <a:cs typeface="Arial" panose="020B0604020202020204" pitchFamily="34" charset="0"/>
              </a:defRPr>
            </a:lvl1pPr>
          </a:lstStyle>
          <a:p>
            <a:r>
              <a:rPr lang="en-US"/>
              <a:t>2023-24 CAASPP Fall Coordinator Training</a:t>
            </a:r>
          </a:p>
        </p:txBody>
      </p:sp>
      <p:sp>
        <p:nvSpPr>
          <p:cNvPr id="7" name="TextBox 6">
            <a:extLst>
              <a:ext uri="{FF2B5EF4-FFF2-40B4-BE49-F238E27FC236}">
                <a16:creationId xmlns:a16="http://schemas.microsoft.com/office/drawing/2014/main" id="{5B18391F-343F-EB64-1717-493BAE9352A0}"/>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mj-lt"/>
                <a:cs typeface="Arial" panose="020B0604020202020204" pitchFamily="34" charset="0"/>
              </a:rPr>
              <a:t>Student Testing Branch</a:t>
            </a:r>
          </a:p>
        </p:txBody>
      </p:sp>
      <p:sp>
        <p:nvSpPr>
          <p:cNvPr id="8" name="Google Shape;19;p6">
            <a:extLst>
              <a:ext uri="{FF2B5EF4-FFF2-40B4-BE49-F238E27FC236}">
                <a16:creationId xmlns:a16="http://schemas.microsoft.com/office/drawing/2014/main" id="{5D6A54CD-60DA-A2ED-3DB8-D8339B5D3119}"/>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latin typeface="Arial" panose="020B0604020202020204" pitchFamily="34" charset="0"/>
                <a:cs typeface="Arial" panose="020B0604020202020204" pitchFamily="34" charset="0"/>
              </a:rPr>
              <a:pPr algn="r"/>
              <a:t>‹#›</a:t>
            </a:fld>
            <a:endParaRPr lang="en" sz="100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2 - Blank Black">
  <p:cSld name="CUSTOM_2">
    <p:bg>
      <p:bgPr>
        <a:solidFill>
          <a:schemeClr val="dk1"/>
        </a:solidFill>
        <a:effectLst/>
      </p:bgPr>
    </p:bg>
    <p:spTree>
      <p:nvGrpSpPr>
        <p:cNvPr id="1" name="Shape 15"/>
        <p:cNvGrpSpPr/>
        <p:nvPr/>
      </p:nvGrpSpPr>
      <p:grpSpPr>
        <a:xfrm>
          <a:off x="0" y="0"/>
          <a:ext cx="0" cy="0"/>
          <a:chOff x="0" y="0"/>
          <a:chExt cx="0" cy="0"/>
        </a:xfrm>
      </p:grpSpPr>
      <p:sp>
        <p:nvSpPr>
          <p:cNvPr id="8" name="Footer Placeholder 7">
            <a:extLst>
              <a:ext uri="{FF2B5EF4-FFF2-40B4-BE49-F238E27FC236}">
                <a16:creationId xmlns:a16="http://schemas.microsoft.com/office/drawing/2014/main" id="{9F5D3219-7A8D-6085-00DA-9EC92DA5D257}"/>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mj-lt"/>
                <a:cs typeface="Arial" panose="020B0604020202020204" pitchFamily="34" charset="0"/>
              </a:defRPr>
            </a:lvl1pPr>
          </a:lstStyle>
          <a:p>
            <a:r>
              <a:rPr lang="en-US"/>
              <a:t>2023-24 CAASPP Fall Coordinator Training</a:t>
            </a:r>
          </a:p>
        </p:txBody>
      </p:sp>
      <p:sp>
        <p:nvSpPr>
          <p:cNvPr id="9" name="TextBox 8">
            <a:extLst>
              <a:ext uri="{FF2B5EF4-FFF2-40B4-BE49-F238E27FC236}">
                <a16:creationId xmlns:a16="http://schemas.microsoft.com/office/drawing/2014/main" id="{AC3668E3-0CD1-1C42-FE9B-AC4425B185A2}"/>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mj-lt"/>
                <a:cs typeface="Arial" panose="020B0604020202020204" pitchFamily="34" charset="0"/>
              </a:rPr>
              <a:t>Student Testing Branch</a:t>
            </a:r>
          </a:p>
        </p:txBody>
      </p:sp>
      <p:sp>
        <p:nvSpPr>
          <p:cNvPr id="10" name="Google Shape;19;p6">
            <a:extLst>
              <a:ext uri="{FF2B5EF4-FFF2-40B4-BE49-F238E27FC236}">
                <a16:creationId xmlns:a16="http://schemas.microsoft.com/office/drawing/2014/main" id="{354BBD62-0DFC-4FDA-E9E3-35CB1B0A282A}"/>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fld id="{00000000-1234-1234-1234-123412341234}" type="slidenum">
              <a:rPr lang="en" sz="1000" smtClean="0">
                <a:solidFill>
                  <a:schemeClr val="bg1"/>
                </a:solidFill>
                <a:latin typeface="Arial" panose="020B0604020202020204" pitchFamily="34" charset="0"/>
                <a:cs typeface="Arial" panose="020B0604020202020204" pitchFamily="34" charset="0"/>
              </a:rPr>
              <a:pPr/>
              <a:t>‹#›</a:t>
            </a:fld>
            <a:endParaRPr lang="en" sz="100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 name="Footer Placeholder 7">
            <a:extLst>
              <a:ext uri="{FF2B5EF4-FFF2-40B4-BE49-F238E27FC236}">
                <a16:creationId xmlns:a16="http://schemas.microsoft.com/office/drawing/2014/main" id="{06915436-B6AF-1BD0-10AB-26C396808505}"/>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tx1"/>
                </a:solidFill>
                <a:effectLst/>
                <a:latin typeface="+mj-lt"/>
                <a:cs typeface="Arial" panose="020B0604020202020204" pitchFamily="34" charset="0"/>
              </a:defRPr>
            </a:lvl1pPr>
          </a:lstStyle>
          <a:p>
            <a:r>
              <a:rPr lang="en-US"/>
              <a:t>2023-24 CAASPP Fall Coordinator Training</a:t>
            </a:r>
          </a:p>
        </p:txBody>
      </p:sp>
      <p:sp>
        <p:nvSpPr>
          <p:cNvPr id="9" name="TextBox 8">
            <a:extLst>
              <a:ext uri="{FF2B5EF4-FFF2-40B4-BE49-F238E27FC236}">
                <a16:creationId xmlns:a16="http://schemas.microsoft.com/office/drawing/2014/main" id="{2BF596FF-45EA-7E63-9649-65854D70E201}"/>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tx1"/>
                </a:solidFill>
                <a:latin typeface="+mj-lt"/>
                <a:cs typeface="Arial" panose="020B0604020202020204" pitchFamily="34" charset="0"/>
              </a:rPr>
              <a:t>Student Testing Branch</a:t>
            </a:r>
          </a:p>
        </p:txBody>
      </p:sp>
      <p:sp>
        <p:nvSpPr>
          <p:cNvPr id="10" name="Google Shape;19;p6">
            <a:extLst>
              <a:ext uri="{FF2B5EF4-FFF2-40B4-BE49-F238E27FC236}">
                <a16:creationId xmlns:a16="http://schemas.microsoft.com/office/drawing/2014/main" id="{4C5D08BA-B2FF-2B0A-023D-7B5CD3F88500}"/>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tx1"/>
                </a:solidFill>
                <a:latin typeface="Arial" panose="020B0604020202020204" pitchFamily="34" charset="0"/>
                <a:cs typeface="Arial" panose="020B0604020202020204" pitchFamily="34" charset="0"/>
              </a:rPr>
              <a:pPr algn="r"/>
              <a:t>‹#›</a:t>
            </a:fld>
            <a:endParaRPr lang="en" sz="1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07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9 - Pencil Title" preserve="1" userDrawn="1">
  <p:cSld name="1_09 - Pencil Title">
    <p:bg>
      <p:bgPr>
        <a:solidFill>
          <a:srgbClr val="FF9900">
            <a:alpha val="80000"/>
          </a:srgbClr>
        </a:solid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l="82823"/>
          <a:stretch/>
        </p:blipFill>
        <p:spPr>
          <a:xfrm>
            <a:off x="7560051" y="-94350"/>
            <a:ext cx="1608576" cy="5552175"/>
          </a:xfrm>
          <a:prstGeom prst="rect">
            <a:avLst/>
          </a:prstGeom>
          <a:noFill/>
          <a:ln>
            <a:noFill/>
          </a:ln>
        </p:spPr>
      </p:pic>
      <p:pic>
        <p:nvPicPr>
          <p:cNvPr id="9" name="Google Shape;9;p2"/>
          <p:cNvPicPr preferRelativeResize="0"/>
          <p:nvPr/>
        </p:nvPicPr>
        <p:blipFill rotWithShape="1">
          <a:blip r:embed="rId3">
            <a:alphaModFix/>
          </a:blip>
          <a:srcRect/>
          <a:stretch/>
        </p:blipFill>
        <p:spPr>
          <a:xfrm>
            <a:off x="7970207" y="157375"/>
            <a:ext cx="914402" cy="275634"/>
          </a:xfrm>
          <a:prstGeom prst="rect">
            <a:avLst/>
          </a:prstGeom>
          <a:noFill/>
          <a:ln>
            <a:noFill/>
          </a:ln>
        </p:spPr>
      </p:pic>
      <p:sp>
        <p:nvSpPr>
          <p:cNvPr id="2" name="Text Placeholder 4">
            <a:extLst>
              <a:ext uri="{FF2B5EF4-FFF2-40B4-BE49-F238E27FC236}">
                <a16:creationId xmlns:a16="http://schemas.microsoft.com/office/drawing/2014/main" id="{6D47FBA4-EB72-1D9E-7D4A-EE24BBC36BC7}"/>
              </a:ext>
            </a:extLst>
          </p:cNvPr>
          <p:cNvSpPr>
            <a:spLocks noGrp="1"/>
          </p:cNvSpPr>
          <p:nvPr>
            <p:ph type="body" sz="quarter" idx="13"/>
          </p:nvPr>
        </p:nvSpPr>
        <p:spPr>
          <a:xfrm>
            <a:off x="1250950" y="1586204"/>
            <a:ext cx="6101572" cy="985546"/>
          </a:xfrm>
          <a:prstGeom prst="rect">
            <a:avLst/>
          </a:prstGeom>
        </p:spPr>
        <p:txBody>
          <a:bodyPr anchor="b"/>
          <a:lstStyle>
            <a:lvl1pPr>
              <a:defRPr sz="2800" b="1">
                <a:solidFill>
                  <a:srgbClr val="FFFF00"/>
                </a:solidFill>
                <a:latin typeface="Poppins" panose="00000500000000000000" pitchFamily="2" charset="0"/>
                <a:cs typeface="Poppins" panose="00000500000000000000" pitchFamily="2"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3" name="Text Placeholder 4">
            <a:extLst>
              <a:ext uri="{FF2B5EF4-FFF2-40B4-BE49-F238E27FC236}">
                <a16:creationId xmlns:a16="http://schemas.microsoft.com/office/drawing/2014/main" id="{BA763C9A-BEDC-C7B1-1B4E-2C71D53CCA1C}"/>
              </a:ext>
            </a:extLst>
          </p:cNvPr>
          <p:cNvSpPr>
            <a:spLocks noGrp="1"/>
          </p:cNvSpPr>
          <p:nvPr>
            <p:ph type="body" sz="quarter" idx="14"/>
          </p:nvPr>
        </p:nvSpPr>
        <p:spPr>
          <a:xfrm>
            <a:off x="1250950" y="2671662"/>
            <a:ext cx="6101572" cy="1293847"/>
          </a:xfrm>
          <a:prstGeom prst="rect">
            <a:avLst/>
          </a:prstGeom>
        </p:spPr>
        <p:txBody>
          <a:bodyPr anchor="t"/>
          <a:lstStyle>
            <a:lvl1pPr>
              <a:defRPr sz="2800" b="1">
                <a:solidFill>
                  <a:schemeClr val="bg1"/>
                </a:solidFill>
                <a:latin typeface="Poppins" panose="00000500000000000000" pitchFamily="2" charset="0"/>
                <a:cs typeface="Poppins" panose="00000500000000000000" pitchFamily="2"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14" name="Rectangle 5">
            <a:extLst>
              <a:ext uri="{FF2B5EF4-FFF2-40B4-BE49-F238E27FC236}">
                <a16:creationId xmlns:a16="http://schemas.microsoft.com/office/drawing/2014/main" id="{B11D37D7-EC7C-41C8-4C37-795FBAE2C518}"/>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bg1"/>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15" name="TextBox 14">
            <a:extLst>
              <a:ext uri="{FF2B5EF4-FFF2-40B4-BE49-F238E27FC236}">
                <a16:creationId xmlns:a16="http://schemas.microsoft.com/office/drawing/2014/main" id="{D35E0683-8E06-2DEA-9B25-CF3BB98FC362}"/>
              </a:ext>
            </a:extLst>
          </p:cNvPr>
          <p:cNvSpPr txBox="1"/>
          <p:nvPr userDrawn="1"/>
        </p:nvSpPr>
        <p:spPr>
          <a:xfrm>
            <a:off x="311700" y="4799303"/>
            <a:ext cx="1680873" cy="246221"/>
          </a:xfrm>
          <a:prstGeom prst="rect">
            <a:avLst/>
          </a:prstGeom>
          <a:noFill/>
        </p:spPr>
        <p:txBody>
          <a:bodyPr wrap="square" rtlCol="0">
            <a:spAutoFit/>
          </a:bodyPr>
          <a:lstStyle/>
          <a:p>
            <a:r>
              <a:rPr lang="en-US" sz="1000" b="0">
                <a:solidFill>
                  <a:schemeClr val="bg1"/>
                </a:solidFill>
                <a:latin typeface="Poppins" panose="00000500000000000000" pitchFamily="2" charset="0"/>
                <a:cs typeface="Poppins" panose="00000500000000000000" pitchFamily="2" charset="0"/>
              </a:rPr>
              <a:t>Student Testing Branch</a:t>
            </a:r>
          </a:p>
        </p:txBody>
      </p:sp>
      <p:sp>
        <p:nvSpPr>
          <p:cNvPr id="16" name="Google Shape;19;p6">
            <a:extLst>
              <a:ext uri="{FF2B5EF4-FFF2-40B4-BE49-F238E27FC236}">
                <a16:creationId xmlns:a16="http://schemas.microsoft.com/office/drawing/2014/main" id="{089F2546-B043-C26F-E87D-16A57F57C747}"/>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solidFill>
                  <a:schemeClr val="bg1"/>
                </a:solidFill>
              </a:rPr>
              <a:pPr algn="r"/>
              <a:t>‹#›</a:t>
            </a:fld>
            <a:endParaRPr lang="en" sz="1000">
              <a:solidFill>
                <a:schemeClr val="bg1"/>
              </a:solidFill>
            </a:endParaRPr>
          </a:p>
        </p:txBody>
      </p:sp>
    </p:spTree>
    <p:extLst>
      <p:ext uri="{BB962C8B-B14F-4D97-AF65-F5344CB8AC3E}">
        <p14:creationId xmlns:p14="http://schemas.microsoft.com/office/powerpoint/2010/main" val="357088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 - Single Light Blue" preserve="1" userDrawn="1">
  <p:cSld name="1_01 - Single Light Blue">
    <p:bg>
      <p:bgRef idx="1001">
        <a:schemeClr val="bg1"/>
      </p:bgRef>
    </p:bg>
    <p:spTree>
      <p:nvGrpSpPr>
        <p:cNvPr id="1" name="Shape 17"/>
        <p:cNvGrpSpPr/>
        <p:nvPr/>
      </p:nvGrpSpPr>
      <p:grpSpPr>
        <a:xfrm>
          <a:off x="0" y="0"/>
          <a:ext cx="0" cy="0"/>
          <a:chOff x="0" y="0"/>
          <a:chExt cx="0" cy="0"/>
        </a:xfrm>
      </p:grpSpPr>
      <p:sp>
        <p:nvSpPr>
          <p:cNvPr id="18" name="Google Shape;18;p6"/>
          <p:cNvSpPr/>
          <p:nvPr/>
        </p:nvSpPr>
        <p:spPr>
          <a:xfrm rot="10800000" flipH="1">
            <a:off x="-47511" y="-47200"/>
            <a:ext cx="9180600" cy="854700"/>
          </a:xfrm>
          <a:prstGeom prst="round1Rect">
            <a:avLst>
              <a:gd name="adj" fmla="val 50000"/>
            </a:avLst>
          </a:prstGeom>
          <a:solidFill>
            <a:srgbClr val="4285F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6"/>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21" name="Google Shape;21;p6"/>
          <p:cNvSpPr txBox="1">
            <a:spLocks noGrp="1"/>
          </p:cNvSpPr>
          <p:nvPr>
            <p:ph type="title"/>
          </p:nvPr>
        </p:nvSpPr>
        <p:spPr>
          <a:xfrm>
            <a:off x="41375" y="150"/>
            <a:ext cx="86373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E0189ADD-32B0-5022-4D76-8FBFE88B4D8E}"/>
              </a:ext>
            </a:extLst>
          </p:cNvPr>
          <p:cNvSpPr txBox="1">
            <a:spLocks noGrp="1"/>
          </p:cNvSpPr>
          <p:nvPr>
            <p:ph type="body" idx="13"/>
          </p:nvPr>
        </p:nvSpPr>
        <p:spPr>
          <a:xfrm>
            <a:off x="311700" y="952500"/>
            <a:ext cx="85206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Poppins" panose="00000500000000000000" pitchFamily="2" charset="0"/>
                <a:cs typeface="Poppins" panose="00000500000000000000" pitchFamily="2"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Poppins" panose="00000500000000000000" pitchFamily="2" charset="0"/>
                <a:cs typeface="Poppins" panose="00000500000000000000" pitchFamily="2"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Poppins" panose="00000500000000000000" pitchFamily="2" charset="0"/>
                <a:cs typeface="Poppins" panose="00000500000000000000" pitchFamily="2" charset="0"/>
              </a:defRPr>
            </a:lvl3pPr>
            <a:lvl4pPr marL="1828800" lvl="3" indent="-317500" rtl="0">
              <a:spcBef>
                <a:spcPts val="0"/>
              </a:spcBef>
              <a:spcAft>
                <a:spcPts val="300"/>
              </a:spcAft>
              <a:buSzPct val="40000"/>
              <a:buFont typeface="Wingdings" panose="05000000000000000000" pitchFamily="2" charset="2"/>
              <a:buChar char="o"/>
              <a:defRPr>
                <a:latin typeface="Poppins" panose="00000500000000000000" pitchFamily="2" charset="0"/>
                <a:cs typeface="Poppins" panose="00000500000000000000" pitchFamily="2"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5" name="Google Shape;19;p6">
            <a:extLst>
              <a:ext uri="{FF2B5EF4-FFF2-40B4-BE49-F238E27FC236}">
                <a16:creationId xmlns:a16="http://schemas.microsoft.com/office/drawing/2014/main" id="{7A6537F9-FF7C-2CC9-5655-5BB132845926}"/>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pPr algn="r"/>
              <a:t>‹#›</a:t>
            </a:fld>
            <a:endParaRPr lang="en" sz="1000"/>
          </a:p>
        </p:txBody>
      </p:sp>
      <p:sp>
        <p:nvSpPr>
          <p:cNvPr id="6" name="Footer Placeholder 5">
            <a:extLst>
              <a:ext uri="{FF2B5EF4-FFF2-40B4-BE49-F238E27FC236}">
                <a16:creationId xmlns:a16="http://schemas.microsoft.com/office/drawing/2014/main" id="{A762A7A6-86D5-3F1D-7E83-6F610BA6CE0B}"/>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7" name="TextBox 6">
            <a:extLst>
              <a:ext uri="{FF2B5EF4-FFF2-40B4-BE49-F238E27FC236}">
                <a16:creationId xmlns:a16="http://schemas.microsoft.com/office/drawing/2014/main" id="{264721F7-F39F-515F-C6D8-7DCD578492A4}"/>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Poppins" panose="00000500000000000000" pitchFamily="2" charset="0"/>
                <a:cs typeface="Poppins" panose="00000500000000000000" pitchFamily="2" charset="0"/>
              </a:rPr>
              <a:t>Student Testing Branch</a:t>
            </a:r>
          </a:p>
        </p:txBody>
      </p:sp>
    </p:spTree>
    <p:extLst>
      <p:ext uri="{BB962C8B-B14F-4D97-AF65-F5344CB8AC3E}">
        <p14:creationId xmlns:p14="http://schemas.microsoft.com/office/powerpoint/2010/main" val="335213365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 - Single Light Blue" preserve="1" userDrawn="1">
  <p:cSld name="1_01 - Single Light Blue">
    <p:bg>
      <p:bgRef idx="1001">
        <a:schemeClr val="bg1"/>
      </p:bgRef>
    </p:bg>
    <p:spTree>
      <p:nvGrpSpPr>
        <p:cNvPr id="1" name="Shape 17"/>
        <p:cNvGrpSpPr/>
        <p:nvPr/>
      </p:nvGrpSpPr>
      <p:grpSpPr>
        <a:xfrm>
          <a:off x="0" y="0"/>
          <a:ext cx="0" cy="0"/>
          <a:chOff x="0" y="0"/>
          <a:chExt cx="0" cy="0"/>
        </a:xfrm>
      </p:grpSpPr>
      <p:sp>
        <p:nvSpPr>
          <p:cNvPr id="18" name="Google Shape;18;p6"/>
          <p:cNvSpPr/>
          <p:nvPr/>
        </p:nvSpPr>
        <p:spPr>
          <a:xfrm rot="10800000" flipH="1">
            <a:off x="-47511" y="-47200"/>
            <a:ext cx="9180600" cy="854700"/>
          </a:xfrm>
          <a:prstGeom prst="round1Rect">
            <a:avLst>
              <a:gd name="adj" fmla="val 50000"/>
            </a:avLst>
          </a:prstGeom>
          <a:solidFill>
            <a:srgbClr val="4285F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6"/>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21" name="Google Shape;21;p6"/>
          <p:cNvSpPr txBox="1">
            <a:spLocks noGrp="1"/>
          </p:cNvSpPr>
          <p:nvPr>
            <p:ph type="title"/>
          </p:nvPr>
        </p:nvSpPr>
        <p:spPr>
          <a:xfrm>
            <a:off x="41375" y="150"/>
            <a:ext cx="86373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D4D06306-7001-5B02-6E8B-46772F5DC8CE}"/>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Poppins" panose="00000500000000000000" pitchFamily="2" charset="0"/>
                <a:cs typeface="Poppins" panose="00000500000000000000" pitchFamily="2"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Poppins" panose="00000500000000000000" pitchFamily="2" charset="0"/>
                <a:cs typeface="Poppins" panose="00000500000000000000" pitchFamily="2"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Poppins" panose="00000500000000000000" pitchFamily="2" charset="0"/>
                <a:cs typeface="Poppins" panose="00000500000000000000" pitchFamily="2" charset="0"/>
              </a:defRPr>
            </a:lvl3pPr>
            <a:lvl4pPr marL="1828800" lvl="3" indent="-317500" rtl="0">
              <a:spcBef>
                <a:spcPts val="0"/>
              </a:spcBef>
              <a:spcAft>
                <a:spcPts val="300"/>
              </a:spcAft>
              <a:buSzPct val="40000"/>
              <a:buFont typeface="Wingdings" panose="05000000000000000000" pitchFamily="2" charset="2"/>
              <a:buChar char="o"/>
              <a:defRPr>
                <a:latin typeface="Poppins" panose="00000500000000000000" pitchFamily="2" charset="0"/>
                <a:cs typeface="Poppins" panose="00000500000000000000" pitchFamily="2"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8" name="Content Placeholder 7">
            <a:extLst>
              <a:ext uri="{FF2B5EF4-FFF2-40B4-BE49-F238E27FC236}">
                <a16:creationId xmlns:a16="http://schemas.microsoft.com/office/drawing/2014/main" id="{820CD228-4A3E-7852-1A97-852C83DAEC93}"/>
              </a:ext>
            </a:extLst>
          </p:cNvPr>
          <p:cNvSpPr>
            <a:spLocks noGrp="1"/>
          </p:cNvSpPr>
          <p:nvPr>
            <p:ph sz="quarter" idx="14"/>
          </p:nvPr>
        </p:nvSpPr>
        <p:spPr>
          <a:xfrm>
            <a:off x="5411788" y="938670"/>
            <a:ext cx="3365500" cy="3800756"/>
          </a:xfrm>
          <a:prstGeom prst="rect">
            <a:avLst/>
          </a:prstGeom>
        </p:spPr>
        <p:txBody>
          <a:bodyPr/>
          <a:lstStyle/>
          <a:p>
            <a:pPr lvl="0"/>
            <a:r>
              <a:rPr lang="en-US"/>
              <a:t>Click to edit Master text styles</a:t>
            </a:r>
          </a:p>
        </p:txBody>
      </p:sp>
      <p:sp>
        <p:nvSpPr>
          <p:cNvPr id="11" name="Rectangle 5">
            <a:extLst>
              <a:ext uri="{FF2B5EF4-FFF2-40B4-BE49-F238E27FC236}">
                <a16:creationId xmlns:a16="http://schemas.microsoft.com/office/drawing/2014/main" id="{6E5ADEF8-5A10-4354-730C-CF2AF7C3942C}"/>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12" name="TextBox 11">
            <a:extLst>
              <a:ext uri="{FF2B5EF4-FFF2-40B4-BE49-F238E27FC236}">
                <a16:creationId xmlns:a16="http://schemas.microsoft.com/office/drawing/2014/main" id="{E31A9A39-F55A-6DEC-91AF-C6A7A604C213}"/>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Poppins" panose="00000500000000000000" pitchFamily="2" charset="0"/>
                <a:cs typeface="Poppins" panose="00000500000000000000" pitchFamily="2" charset="0"/>
              </a:rPr>
              <a:t>Student Testing Branch</a:t>
            </a:r>
          </a:p>
        </p:txBody>
      </p:sp>
      <p:sp>
        <p:nvSpPr>
          <p:cNvPr id="13" name="Google Shape;19;p6">
            <a:extLst>
              <a:ext uri="{FF2B5EF4-FFF2-40B4-BE49-F238E27FC236}">
                <a16:creationId xmlns:a16="http://schemas.microsoft.com/office/drawing/2014/main" id="{786F4EC6-8D7E-C719-0A2F-C8B94AFB063A}"/>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pPr algn="r"/>
              <a:t>‹#›</a:t>
            </a:fld>
            <a:endParaRPr lang="en" sz="1000"/>
          </a:p>
        </p:txBody>
      </p:sp>
    </p:spTree>
    <p:extLst>
      <p:ext uri="{BB962C8B-B14F-4D97-AF65-F5344CB8AC3E}">
        <p14:creationId xmlns:p14="http://schemas.microsoft.com/office/powerpoint/2010/main" val="6887721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4 - Double Dark Blue" preserve="1" userDrawn="1">
  <p:cSld name="1_04 - Double Dark Blue">
    <p:bg>
      <p:bgPr>
        <a:solidFill>
          <a:srgbClr val="FFFFFF"/>
        </a:solidFill>
        <a:effectLst/>
      </p:bgPr>
    </p:bg>
    <p:spTree>
      <p:nvGrpSpPr>
        <p:cNvPr id="1" name="Shape 32"/>
        <p:cNvGrpSpPr/>
        <p:nvPr/>
      </p:nvGrpSpPr>
      <p:grpSpPr>
        <a:xfrm>
          <a:off x="0" y="0"/>
          <a:ext cx="0" cy="0"/>
          <a:chOff x="0" y="0"/>
          <a:chExt cx="0" cy="0"/>
        </a:xfrm>
      </p:grpSpPr>
      <p:sp>
        <p:nvSpPr>
          <p:cNvPr id="33" name="Google Shape;33;p9"/>
          <p:cNvSpPr/>
          <p:nvPr/>
        </p:nvSpPr>
        <p:spPr>
          <a:xfrm rot="10800000" flipH="1">
            <a:off x="-47511" y="-2206"/>
            <a:ext cx="9180600" cy="859536"/>
          </a:xfrm>
          <a:prstGeom prst="round1Rect">
            <a:avLst>
              <a:gd name="adj" fmla="val 50000"/>
            </a:avLst>
          </a:prstGeom>
          <a:solidFill>
            <a:srgbClr val="00287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9"/>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36" name="Google Shape;36;p9"/>
          <p:cNvSpPr txBox="1">
            <a:spLocks noGrp="1"/>
          </p:cNvSpPr>
          <p:nvPr>
            <p:ph type="title"/>
          </p:nvPr>
        </p:nvSpPr>
        <p:spPr>
          <a:xfrm>
            <a:off x="41375" y="14757"/>
            <a:ext cx="8189700" cy="842574"/>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2" name="Google Shape;79;p19">
            <a:extLst>
              <a:ext uri="{FF2B5EF4-FFF2-40B4-BE49-F238E27FC236}">
                <a16:creationId xmlns:a16="http://schemas.microsoft.com/office/drawing/2014/main" id="{41AE05F8-85E7-C5C0-E26C-432819831AF1}"/>
              </a:ext>
            </a:extLst>
          </p:cNvPr>
          <p:cNvSpPr txBox="1">
            <a:spLocks noGrp="1"/>
          </p:cNvSpPr>
          <p:nvPr>
            <p:ph type="body" idx="13"/>
          </p:nvPr>
        </p:nvSpPr>
        <p:spPr>
          <a:xfrm>
            <a:off x="311700" y="952500"/>
            <a:ext cx="85206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Poppins" panose="00000500000000000000" pitchFamily="2" charset="0"/>
                <a:cs typeface="Poppins" panose="00000500000000000000" pitchFamily="2"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Poppins" panose="00000500000000000000" pitchFamily="2" charset="0"/>
                <a:cs typeface="Poppins" panose="00000500000000000000" pitchFamily="2"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Poppins" panose="00000500000000000000" pitchFamily="2" charset="0"/>
                <a:cs typeface="Poppins" panose="00000500000000000000" pitchFamily="2" charset="0"/>
              </a:defRPr>
            </a:lvl3pPr>
            <a:lvl4pPr marL="1828800" lvl="3" indent="-317500" rtl="0">
              <a:spcBef>
                <a:spcPts val="0"/>
              </a:spcBef>
              <a:spcAft>
                <a:spcPts val="300"/>
              </a:spcAft>
              <a:buSzPct val="40000"/>
              <a:buFont typeface="Wingdings" panose="05000000000000000000" pitchFamily="2" charset="2"/>
              <a:buChar char="o"/>
              <a:defRPr>
                <a:latin typeface="Poppins" panose="00000500000000000000" pitchFamily="2" charset="0"/>
                <a:cs typeface="Poppins" panose="00000500000000000000" pitchFamily="2"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9" name="Rectangle 5">
            <a:extLst>
              <a:ext uri="{FF2B5EF4-FFF2-40B4-BE49-F238E27FC236}">
                <a16:creationId xmlns:a16="http://schemas.microsoft.com/office/drawing/2014/main" id="{6E5DB62F-9237-CCE9-FD5F-F9BC0D08A0C5}"/>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10" name="TextBox 9">
            <a:extLst>
              <a:ext uri="{FF2B5EF4-FFF2-40B4-BE49-F238E27FC236}">
                <a16:creationId xmlns:a16="http://schemas.microsoft.com/office/drawing/2014/main" id="{AB86C76B-626F-806E-FA65-E2119EB6F21C}"/>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Poppins" panose="00000500000000000000" pitchFamily="2" charset="0"/>
                <a:cs typeface="Poppins" panose="00000500000000000000" pitchFamily="2" charset="0"/>
              </a:rPr>
              <a:t>Student Testing Branch</a:t>
            </a:r>
          </a:p>
        </p:txBody>
      </p:sp>
      <p:sp>
        <p:nvSpPr>
          <p:cNvPr id="11" name="Google Shape;19;p6">
            <a:extLst>
              <a:ext uri="{FF2B5EF4-FFF2-40B4-BE49-F238E27FC236}">
                <a16:creationId xmlns:a16="http://schemas.microsoft.com/office/drawing/2014/main" id="{1294641C-4896-5B8F-9AFF-0F84014ACC5D}"/>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pPr algn="r"/>
              <a:t>‹#›</a:t>
            </a:fld>
            <a:endParaRPr lang="en" sz="1000"/>
          </a:p>
        </p:txBody>
      </p:sp>
    </p:spTree>
    <p:extLst>
      <p:ext uri="{BB962C8B-B14F-4D97-AF65-F5344CB8AC3E}">
        <p14:creationId xmlns:p14="http://schemas.microsoft.com/office/powerpoint/2010/main" val="220872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4 - Double Dark Blue" preserve="1" userDrawn="1">
  <p:cSld name="1_04 - Double Dark Blue">
    <p:bg>
      <p:bgPr>
        <a:solidFill>
          <a:srgbClr val="FFFFFF"/>
        </a:solidFill>
        <a:effectLst/>
      </p:bgPr>
    </p:bg>
    <p:spTree>
      <p:nvGrpSpPr>
        <p:cNvPr id="1" name="Shape 32"/>
        <p:cNvGrpSpPr/>
        <p:nvPr/>
      </p:nvGrpSpPr>
      <p:grpSpPr>
        <a:xfrm>
          <a:off x="0" y="0"/>
          <a:ext cx="0" cy="0"/>
          <a:chOff x="0" y="0"/>
          <a:chExt cx="0" cy="0"/>
        </a:xfrm>
      </p:grpSpPr>
      <p:sp>
        <p:nvSpPr>
          <p:cNvPr id="33" name="Google Shape;33;p9"/>
          <p:cNvSpPr/>
          <p:nvPr/>
        </p:nvSpPr>
        <p:spPr>
          <a:xfrm rot="10800000" flipH="1">
            <a:off x="-47511" y="-2206"/>
            <a:ext cx="9180600" cy="859536"/>
          </a:xfrm>
          <a:prstGeom prst="round1Rect">
            <a:avLst>
              <a:gd name="adj" fmla="val 50000"/>
            </a:avLst>
          </a:prstGeom>
          <a:solidFill>
            <a:srgbClr val="00287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9"/>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36" name="Google Shape;36;p9"/>
          <p:cNvSpPr txBox="1">
            <a:spLocks noGrp="1"/>
          </p:cNvSpPr>
          <p:nvPr>
            <p:ph type="title"/>
          </p:nvPr>
        </p:nvSpPr>
        <p:spPr>
          <a:xfrm>
            <a:off x="41375" y="14757"/>
            <a:ext cx="8189700" cy="842574"/>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3200"/>
              <a:buFont typeface="Poppins"/>
              <a:buNone/>
              <a:defRPr sz="28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5" name="Google Shape;79;p19">
            <a:extLst>
              <a:ext uri="{FF2B5EF4-FFF2-40B4-BE49-F238E27FC236}">
                <a16:creationId xmlns:a16="http://schemas.microsoft.com/office/drawing/2014/main" id="{393F1039-8066-918A-4A4D-A968B9596756}"/>
              </a:ext>
            </a:extLst>
          </p:cNvPr>
          <p:cNvSpPr txBox="1">
            <a:spLocks noGrp="1"/>
          </p:cNvSpPr>
          <p:nvPr>
            <p:ph type="body" idx="1"/>
          </p:nvPr>
        </p:nvSpPr>
        <p:spPr>
          <a:xfrm>
            <a:off x="311700" y="952500"/>
            <a:ext cx="49080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Poppins" panose="00000500000000000000" pitchFamily="2" charset="0"/>
                <a:cs typeface="Poppins" panose="00000500000000000000" pitchFamily="2"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Poppins" panose="00000500000000000000" pitchFamily="2" charset="0"/>
                <a:cs typeface="Poppins" panose="00000500000000000000" pitchFamily="2"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Poppins" panose="00000500000000000000" pitchFamily="2" charset="0"/>
                <a:cs typeface="Poppins" panose="00000500000000000000" pitchFamily="2" charset="0"/>
              </a:defRPr>
            </a:lvl3pPr>
            <a:lvl4pPr marL="1828800" lvl="3" indent="-317500" rtl="0">
              <a:spcBef>
                <a:spcPts val="0"/>
              </a:spcBef>
              <a:spcAft>
                <a:spcPts val="300"/>
              </a:spcAft>
              <a:buSzPct val="40000"/>
              <a:buFont typeface="Wingdings" panose="05000000000000000000" pitchFamily="2" charset="2"/>
              <a:buChar char="o"/>
              <a:defRPr>
                <a:latin typeface="Poppins" panose="00000500000000000000" pitchFamily="2" charset="0"/>
                <a:cs typeface="Poppins" panose="00000500000000000000" pitchFamily="2"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7" name="Content Placeholder 7">
            <a:extLst>
              <a:ext uri="{FF2B5EF4-FFF2-40B4-BE49-F238E27FC236}">
                <a16:creationId xmlns:a16="http://schemas.microsoft.com/office/drawing/2014/main" id="{DCDD298F-B189-0F20-B0BC-EF0D2E6F9E7E}"/>
              </a:ext>
            </a:extLst>
          </p:cNvPr>
          <p:cNvSpPr>
            <a:spLocks noGrp="1"/>
          </p:cNvSpPr>
          <p:nvPr>
            <p:ph sz="quarter" idx="14"/>
          </p:nvPr>
        </p:nvSpPr>
        <p:spPr>
          <a:xfrm>
            <a:off x="5411788" y="938670"/>
            <a:ext cx="3365500" cy="3800756"/>
          </a:xfrm>
          <a:prstGeom prst="rect">
            <a:avLst/>
          </a:prstGeom>
        </p:spPr>
        <p:txBody>
          <a:bodyPr/>
          <a:lstStyle/>
          <a:p>
            <a:pPr lvl="0"/>
            <a:r>
              <a:rPr lang="en-US"/>
              <a:t>Click to edit Master text styles</a:t>
            </a:r>
          </a:p>
        </p:txBody>
      </p:sp>
      <p:sp>
        <p:nvSpPr>
          <p:cNvPr id="8" name="Rectangle 5">
            <a:extLst>
              <a:ext uri="{FF2B5EF4-FFF2-40B4-BE49-F238E27FC236}">
                <a16:creationId xmlns:a16="http://schemas.microsoft.com/office/drawing/2014/main" id="{32DF3A51-4FA6-1838-ACA5-C32D5D64110E}"/>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9" name="TextBox 8">
            <a:extLst>
              <a:ext uri="{FF2B5EF4-FFF2-40B4-BE49-F238E27FC236}">
                <a16:creationId xmlns:a16="http://schemas.microsoft.com/office/drawing/2014/main" id="{EF7D05D0-7B33-EEFB-D9EC-6E8179642D6D}"/>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Poppins" panose="00000500000000000000" pitchFamily="2" charset="0"/>
                <a:cs typeface="Poppins" panose="00000500000000000000" pitchFamily="2" charset="0"/>
              </a:rPr>
              <a:t>Student Testing Branch</a:t>
            </a:r>
          </a:p>
        </p:txBody>
      </p:sp>
      <p:sp>
        <p:nvSpPr>
          <p:cNvPr id="10" name="Google Shape;19;p6">
            <a:extLst>
              <a:ext uri="{FF2B5EF4-FFF2-40B4-BE49-F238E27FC236}">
                <a16:creationId xmlns:a16="http://schemas.microsoft.com/office/drawing/2014/main" id="{AAADAB2D-CE04-D9C2-CCEF-49777D1387B2}"/>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pPr algn="r"/>
              <a:t>‹#›</a:t>
            </a:fld>
            <a:endParaRPr lang="en" sz="1000"/>
          </a:p>
        </p:txBody>
      </p:sp>
    </p:spTree>
    <p:extLst>
      <p:ext uri="{BB962C8B-B14F-4D97-AF65-F5344CB8AC3E}">
        <p14:creationId xmlns:p14="http://schemas.microsoft.com/office/powerpoint/2010/main" val="65734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5 - Single Orange" preserve="1" userDrawn="1">
  <p:cSld name="1_05 - Single Orange">
    <p:bg>
      <p:bgRef idx="1001">
        <a:schemeClr val="bg1"/>
      </p:bgRef>
    </p:bg>
    <p:spTree>
      <p:nvGrpSpPr>
        <p:cNvPr id="1" name="Shape 37"/>
        <p:cNvGrpSpPr/>
        <p:nvPr/>
      </p:nvGrpSpPr>
      <p:grpSpPr>
        <a:xfrm>
          <a:off x="0" y="0"/>
          <a:ext cx="0" cy="0"/>
          <a:chOff x="0" y="0"/>
          <a:chExt cx="0" cy="0"/>
        </a:xfrm>
      </p:grpSpPr>
      <p:sp>
        <p:nvSpPr>
          <p:cNvPr id="38" name="Google Shape;38;p10"/>
          <p:cNvSpPr/>
          <p:nvPr/>
        </p:nvSpPr>
        <p:spPr>
          <a:xfrm rot="10800000" flipH="1">
            <a:off x="-54296" y="-47200"/>
            <a:ext cx="9180600" cy="854700"/>
          </a:xfrm>
          <a:prstGeom prst="round1Rect">
            <a:avLst>
              <a:gd name="adj" fmla="val 50000"/>
            </a:avLst>
          </a:prstGeom>
          <a:solidFill>
            <a:srgbClr val="FF99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10"/>
          <p:cNvPicPr preferRelativeResize="0"/>
          <p:nvPr/>
        </p:nvPicPr>
        <p:blipFill rotWithShape="1">
          <a:blip r:embed="rId2">
            <a:alphaModFix/>
          </a:blip>
          <a:srcRect/>
          <a:stretch/>
        </p:blipFill>
        <p:spPr>
          <a:xfrm>
            <a:off x="7786649" y="4755073"/>
            <a:ext cx="990599" cy="298621"/>
          </a:xfrm>
          <a:prstGeom prst="rect">
            <a:avLst/>
          </a:prstGeom>
          <a:noFill/>
          <a:ln>
            <a:noFill/>
          </a:ln>
        </p:spPr>
      </p:pic>
      <p:sp>
        <p:nvSpPr>
          <p:cNvPr id="41" name="Google Shape;41;p10"/>
          <p:cNvSpPr txBox="1">
            <a:spLocks noGrp="1"/>
          </p:cNvSpPr>
          <p:nvPr>
            <p:ph type="title"/>
          </p:nvPr>
        </p:nvSpPr>
        <p:spPr>
          <a:xfrm>
            <a:off x="41375" y="150"/>
            <a:ext cx="8189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28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r>
              <a:rPr lang="en-US"/>
              <a:t>Click to edit Master title style</a:t>
            </a:r>
            <a:endParaRPr/>
          </a:p>
        </p:txBody>
      </p:sp>
      <p:sp>
        <p:nvSpPr>
          <p:cNvPr id="3" name="Google Shape;79;p19">
            <a:extLst>
              <a:ext uri="{FF2B5EF4-FFF2-40B4-BE49-F238E27FC236}">
                <a16:creationId xmlns:a16="http://schemas.microsoft.com/office/drawing/2014/main" id="{AB75B476-579A-9B87-C62B-A52D3E884D6D}"/>
              </a:ext>
            </a:extLst>
          </p:cNvPr>
          <p:cNvSpPr txBox="1">
            <a:spLocks noGrp="1"/>
          </p:cNvSpPr>
          <p:nvPr>
            <p:ph type="body" idx="13"/>
          </p:nvPr>
        </p:nvSpPr>
        <p:spPr>
          <a:xfrm>
            <a:off x="311700" y="952500"/>
            <a:ext cx="8520600" cy="3768622"/>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300"/>
              </a:spcAft>
              <a:buClrTx/>
              <a:buSzPct val="100000"/>
              <a:buFont typeface="Arial" panose="020B0604020202020204" pitchFamily="34" charset="0"/>
              <a:buChar char="•"/>
              <a:defRPr sz="2000">
                <a:solidFill>
                  <a:schemeClr val="tx1"/>
                </a:solidFill>
                <a:latin typeface="Poppins" panose="00000500000000000000" pitchFamily="2" charset="0"/>
                <a:cs typeface="Poppins" panose="00000500000000000000" pitchFamily="2" charset="0"/>
              </a:defRPr>
            </a:lvl1pPr>
            <a:lvl2pPr marL="914400" lvl="1" indent="-317500" rtl="0">
              <a:spcBef>
                <a:spcPts val="0"/>
              </a:spcBef>
              <a:spcAft>
                <a:spcPts val="300"/>
              </a:spcAft>
              <a:buClrTx/>
              <a:buSzPts val="1400"/>
              <a:buFont typeface="Courier New" panose="02070309020205020404" pitchFamily="49" charset="0"/>
              <a:buChar char="o"/>
              <a:defRPr sz="1800">
                <a:solidFill>
                  <a:schemeClr val="tx1"/>
                </a:solidFill>
                <a:latin typeface="Poppins" panose="00000500000000000000" pitchFamily="2" charset="0"/>
                <a:cs typeface="Poppins" panose="00000500000000000000" pitchFamily="2" charset="0"/>
              </a:defRPr>
            </a:lvl2pPr>
            <a:lvl3pPr marL="1339850" lvl="2" indent="-285750" rtl="0">
              <a:spcBef>
                <a:spcPts val="0"/>
              </a:spcBef>
              <a:spcAft>
                <a:spcPts val="300"/>
              </a:spcAft>
              <a:buClrTx/>
              <a:buSzPts val="1400"/>
              <a:buFont typeface="Wingdings" panose="05000000000000000000" pitchFamily="2" charset="2"/>
              <a:buChar char="§"/>
              <a:defRPr sz="1600">
                <a:solidFill>
                  <a:schemeClr val="tx1"/>
                </a:solidFill>
                <a:latin typeface="Poppins" panose="00000500000000000000" pitchFamily="2" charset="0"/>
                <a:cs typeface="Poppins" panose="00000500000000000000" pitchFamily="2" charset="0"/>
              </a:defRPr>
            </a:lvl3pPr>
            <a:lvl4pPr marL="1828800" lvl="3" indent="-317500" rtl="0">
              <a:spcBef>
                <a:spcPts val="0"/>
              </a:spcBef>
              <a:spcAft>
                <a:spcPts val="300"/>
              </a:spcAft>
              <a:buSzPct val="40000"/>
              <a:buFont typeface="Wingdings" panose="05000000000000000000" pitchFamily="2" charset="2"/>
              <a:buChar char="o"/>
              <a:defRPr>
                <a:latin typeface="Poppins" panose="00000500000000000000" pitchFamily="2" charset="0"/>
                <a:cs typeface="Poppins" panose="00000500000000000000" pitchFamily="2" charset="0"/>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a:p>
            <a:pPr lvl="1"/>
            <a:r>
              <a:rPr lang="en-US"/>
              <a:t>Click Here to edit Mater text styles</a:t>
            </a:r>
          </a:p>
          <a:p>
            <a:pPr lvl="2"/>
            <a:r>
              <a:rPr lang="en-US"/>
              <a:t>Click Here to edit Mater text styles</a:t>
            </a:r>
          </a:p>
          <a:p>
            <a:pPr lvl="3"/>
            <a:r>
              <a:rPr lang="en-US"/>
              <a:t>Click Here to edit Master text styles</a:t>
            </a:r>
          </a:p>
        </p:txBody>
      </p:sp>
      <p:sp>
        <p:nvSpPr>
          <p:cNvPr id="7" name="Rectangle 5">
            <a:extLst>
              <a:ext uri="{FF2B5EF4-FFF2-40B4-BE49-F238E27FC236}">
                <a16:creationId xmlns:a16="http://schemas.microsoft.com/office/drawing/2014/main" id="{9DA5F8C3-F28E-E870-7212-66BB1464EDD0}"/>
              </a:ext>
            </a:extLst>
          </p:cNvPr>
          <p:cNvSpPr>
            <a:spLocks noGrp="1"/>
          </p:cNvSpPr>
          <p:nvPr>
            <p:ph type="ftr" sz="quarter" idx="11"/>
          </p:nvPr>
        </p:nvSpPr>
        <p:spPr>
          <a:xfrm>
            <a:off x="1992574" y="4799303"/>
            <a:ext cx="5672919" cy="246221"/>
          </a:xfrm>
          <a:prstGeom prst="rect">
            <a:avLst/>
          </a:prstGeom>
        </p:spPr>
        <p:txBody>
          <a:bodyPr/>
          <a:lstStyle>
            <a:lvl1pPr algn="l">
              <a:defRPr sz="1000" b="0" i="1" cap="none" spc="0">
                <a:ln w="0"/>
                <a:solidFill>
                  <a:schemeClr val="accent1">
                    <a:lumMod val="50000"/>
                  </a:schemeClr>
                </a:solidFill>
                <a:effectLst/>
                <a:latin typeface="Poppins" panose="00000500000000000000" pitchFamily="2" charset="0"/>
                <a:cs typeface="Poppins" panose="00000500000000000000" pitchFamily="2" charset="0"/>
              </a:defRPr>
            </a:lvl1pPr>
          </a:lstStyle>
          <a:p>
            <a:r>
              <a:rPr lang="en-US"/>
              <a:t>2023-24 CAASPP Fall Coordinator Training</a:t>
            </a:r>
          </a:p>
        </p:txBody>
      </p:sp>
      <p:sp>
        <p:nvSpPr>
          <p:cNvPr id="8" name="TextBox 7">
            <a:extLst>
              <a:ext uri="{FF2B5EF4-FFF2-40B4-BE49-F238E27FC236}">
                <a16:creationId xmlns:a16="http://schemas.microsoft.com/office/drawing/2014/main" id="{86DA847D-8D80-A37E-4ABB-7AAB41135C7D}"/>
              </a:ext>
            </a:extLst>
          </p:cNvPr>
          <p:cNvSpPr txBox="1"/>
          <p:nvPr userDrawn="1"/>
        </p:nvSpPr>
        <p:spPr>
          <a:xfrm>
            <a:off x="311700" y="4799303"/>
            <a:ext cx="1680873" cy="246221"/>
          </a:xfrm>
          <a:prstGeom prst="rect">
            <a:avLst/>
          </a:prstGeom>
          <a:noFill/>
        </p:spPr>
        <p:txBody>
          <a:bodyPr wrap="square" rtlCol="0">
            <a:spAutoFit/>
          </a:bodyPr>
          <a:lstStyle/>
          <a:p>
            <a:r>
              <a:rPr lang="en-US" sz="1000" b="0">
                <a:latin typeface="Poppins" panose="00000500000000000000" pitchFamily="2" charset="0"/>
                <a:cs typeface="Poppins" panose="00000500000000000000" pitchFamily="2" charset="0"/>
              </a:rPr>
              <a:t>Student Testing Branch</a:t>
            </a:r>
          </a:p>
        </p:txBody>
      </p:sp>
      <p:sp>
        <p:nvSpPr>
          <p:cNvPr id="9" name="Google Shape;19;p6">
            <a:extLst>
              <a:ext uri="{FF2B5EF4-FFF2-40B4-BE49-F238E27FC236}">
                <a16:creationId xmlns:a16="http://schemas.microsoft.com/office/drawing/2014/main" id="{FB741851-A53D-637F-6C3C-7D40B5D25AC8}"/>
              </a:ext>
            </a:extLst>
          </p:cNvPr>
          <p:cNvSpPr txBox="1">
            <a:spLocks/>
          </p:cNvSpPr>
          <p:nvPr userDrawn="1"/>
        </p:nvSpPr>
        <p:spPr>
          <a:xfrm>
            <a:off x="8538950" y="4886028"/>
            <a:ext cx="598416" cy="25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1pPr>
            <a:lvl2pPr marR="0" lvl="1"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rgbClr val="000000"/>
              </a:buClr>
              <a:buFont typeface="Arial"/>
              <a:buNone/>
              <a:defRPr sz="900" b="0" i="0" u="none" strike="noStrike" cap="none">
                <a:solidFill>
                  <a:schemeClr val="dk2"/>
                </a:solidFill>
                <a:latin typeface="Poppins"/>
                <a:ea typeface="Poppins"/>
                <a:cs typeface="Poppins"/>
                <a:sym typeface="Poppins"/>
              </a:defRPr>
            </a:lvl9pPr>
          </a:lstStyle>
          <a:p>
            <a:pPr algn="r"/>
            <a:fld id="{00000000-1234-1234-1234-123412341234}" type="slidenum">
              <a:rPr lang="en" sz="1000" smtClean="0"/>
              <a:pPr algn="r"/>
              <a:t>‹#›</a:t>
            </a:fld>
            <a:endParaRPr lang="en" sz="1000"/>
          </a:p>
        </p:txBody>
      </p:sp>
    </p:spTree>
    <p:extLst>
      <p:ext uri="{BB962C8B-B14F-4D97-AF65-F5344CB8AC3E}">
        <p14:creationId xmlns:p14="http://schemas.microsoft.com/office/powerpoint/2010/main" val="213130236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01058" y="4739417"/>
            <a:ext cx="548700" cy="393600"/>
          </a:xfrm>
          <a:prstGeom prst="rect">
            <a:avLst/>
          </a:prstGeom>
          <a:noFill/>
          <a:ln>
            <a:noFill/>
          </a:ln>
        </p:spPr>
        <p:txBody>
          <a:bodyPr spcFirstLastPara="1" wrap="square" lIns="91425" tIns="91425" rIns="91425" bIns="91425" anchor="ctr" anchorCtr="0">
            <a:noAutofit/>
          </a:bodyPr>
          <a:lstStyle>
            <a:lvl1pPr lvl="0" rtl="0">
              <a:buNone/>
              <a:defRPr sz="900">
                <a:solidFill>
                  <a:schemeClr val="dk2"/>
                </a:solidFill>
                <a:latin typeface="Poppins"/>
                <a:ea typeface="Poppins"/>
                <a:cs typeface="Poppins"/>
                <a:sym typeface="Poppins"/>
              </a:defRPr>
            </a:lvl1pPr>
            <a:lvl2pPr lvl="1" rtl="0">
              <a:buNone/>
              <a:defRPr sz="900">
                <a:solidFill>
                  <a:schemeClr val="dk2"/>
                </a:solidFill>
                <a:latin typeface="Poppins"/>
                <a:ea typeface="Poppins"/>
                <a:cs typeface="Poppins"/>
                <a:sym typeface="Poppins"/>
              </a:defRPr>
            </a:lvl2pPr>
            <a:lvl3pPr lvl="2" rtl="0">
              <a:buNone/>
              <a:defRPr sz="900">
                <a:solidFill>
                  <a:schemeClr val="dk2"/>
                </a:solidFill>
                <a:latin typeface="Poppins"/>
                <a:ea typeface="Poppins"/>
                <a:cs typeface="Poppins"/>
                <a:sym typeface="Poppins"/>
              </a:defRPr>
            </a:lvl3pPr>
            <a:lvl4pPr lvl="3" rtl="0">
              <a:buNone/>
              <a:defRPr sz="900">
                <a:solidFill>
                  <a:schemeClr val="dk2"/>
                </a:solidFill>
                <a:latin typeface="Poppins"/>
                <a:ea typeface="Poppins"/>
                <a:cs typeface="Poppins"/>
                <a:sym typeface="Poppins"/>
              </a:defRPr>
            </a:lvl4pPr>
            <a:lvl5pPr lvl="4" rtl="0">
              <a:buNone/>
              <a:defRPr sz="900">
                <a:solidFill>
                  <a:schemeClr val="dk2"/>
                </a:solidFill>
                <a:latin typeface="Poppins"/>
                <a:ea typeface="Poppins"/>
                <a:cs typeface="Poppins"/>
                <a:sym typeface="Poppins"/>
              </a:defRPr>
            </a:lvl5pPr>
            <a:lvl6pPr lvl="5" rtl="0">
              <a:buNone/>
              <a:defRPr sz="900">
                <a:solidFill>
                  <a:schemeClr val="dk2"/>
                </a:solidFill>
                <a:latin typeface="Poppins"/>
                <a:ea typeface="Poppins"/>
                <a:cs typeface="Poppins"/>
                <a:sym typeface="Poppins"/>
              </a:defRPr>
            </a:lvl6pPr>
            <a:lvl7pPr lvl="6" rtl="0">
              <a:buNone/>
              <a:defRPr sz="900">
                <a:solidFill>
                  <a:schemeClr val="dk2"/>
                </a:solidFill>
                <a:latin typeface="Poppins"/>
                <a:ea typeface="Poppins"/>
                <a:cs typeface="Poppins"/>
                <a:sym typeface="Poppins"/>
              </a:defRPr>
            </a:lvl7pPr>
            <a:lvl8pPr lvl="7" rtl="0">
              <a:buNone/>
              <a:defRPr sz="900">
                <a:solidFill>
                  <a:schemeClr val="dk2"/>
                </a:solidFill>
                <a:latin typeface="Poppins"/>
                <a:ea typeface="Poppins"/>
                <a:cs typeface="Poppins"/>
                <a:sym typeface="Poppins"/>
              </a:defRPr>
            </a:lvl8pPr>
            <a:lvl9pPr lvl="8" rtl="0">
              <a:buNone/>
              <a:defRPr sz="900">
                <a:solidFill>
                  <a:schemeClr val="dk2"/>
                </a:solidFill>
                <a:latin typeface="Poppins"/>
                <a:ea typeface="Poppins"/>
                <a:cs typeface="Poppins"/>
                <a:sym typeface="Poppins"/>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710" r:id="rId2"/>
    <p:sldLayoutId id="2147483705" r:id="rId3"/>
    <p:sldLayoutId id="2147483706" r:id="rId4"/>
    <p:sldLayoutId id="2147483717" r:id="rId5"/>
    <p:sldLayoutId id="2147483713" r:id="rId6"/>
    <p:sldLayoutId id="2147483711" r:id="rId7"/>
    <p:sldLayoutId id="2147483720" r:id="rId8"/>
    <p:sldLayoutId id="2147483716" r:id="rId9"/>
    <p:sldLayoutId id="2147483698" r:id="rId10"/>
    <p:sldLayoutId id="2147483712" r:id="rId11"/>
    <p:sldLayoutId id="2147483697" r:id="rId12"/>
    <p:sldLayoutId id="2147483719" r:id="rId13"/>
    <p:sldLayoutId id="2147483718" r:id="rId14"/>
    <p:sldLayoutId id="2147483714" r:id="rId15"/>
    <p:sldLayoutId id="2147483715" r:id="rId16"/>
    <p:sldLayoutId id="2147483664" r:id="rId17"/>
    <p:sldLayoutId id="2147483651" r:id="rId18"/>
    <p:sldLayoutId id="2147483707" r:id="rId19"/>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01058" y="4739417"/>
            <a:ext cx="548700" cy="393600"/>
          </a:xfrm>
          <a:prstGeom prst="rect">
            <a:avLst/>
          </a:prstGeom>
          <a:noFill/>
          <a:ln>
            <a:noFill/>
          </a:ln>
        </p:spPr>
        <p:txBody>
          <a:bodyPr spcFirstLastPara="1" wrap="square" lIns="91425" tIns="91425" rIns="91425" bIns="91425" anchor="ctr" anchorCtr="0">
            <a:noAutofit/>
          </a:bodyPr>
          <a:lstStyle>
            <a:lvl1pPr lvl="0" rtl="0">
              <a:buNone/>
              <a:defRPr sz="900">
                <a:solidFill>
                  <a:schemeClr val="dk2"/>
                </a:solidFill>
                <a:latin typeface="Arial" panose="020B0604020202020204" pitchFamily="34" charset="0"/>
                <a:ea typeface="Arial" panose="020B0604020202020204" pitchFamily="34" charset="0"/>
                <a:cs typeface="Arial" panose="020B0604020202020204" pitchFamily="34" charset="0"/>
                <a:sym typeface="Poppins"/>
              </a:defRPr>
            </a:lvl1pPr>
            <a:lvl2pPr lvl="1" rtl="0">
              <a:buNone/>
              <a:defRPr sz="900">
                <a:solidFill>
                  <a:schemeClr val="dk2"/>
                </a:solidFill>
                <a:latin typeface="Poppins"/>
                <a:ea typeface="Poppins"/>
                <a:cs typeface="Poppins"/>
                <a:sym typeface="Poppins"/>
              </a:defRPr>
            </a:lvl2pPr>
            <a:lvl3pPr lvl="2" rtl="0">
              <a:buNone/>
              <a:defRPr sz="900">
                <a:solidFill>
                  <a:schemeClr val="dk2"/>
                </a:solidFill>
                <a:latin typeface="Poppins"/>
                <a:ea typeface="Poppins"/>
                <a:cs typeface="Poppins"/>
                <a:sym typeface="Poppins"/>
              </a:defRPr>
            </a:lvl3pPr>
            <a:lvl4pPr lvl="3" rtl="0">
              <a:buNone/>
              <a:defRPr sz="900">
                <a:solidFill>
                  <a:schemeClr val="dk2"/>
                </a:solidFill>
                <a:latin typeface="Poppins"/>
                <a:ea typeface="Poppins"/>
                <a:cs typeface="Poppins"/>
                <a:sym typeface="Poppins"/>
              </a:defRPr>
            </a:lvl4pPr>
            <a:lvl5pPr lvl="4" rtl="0">
              <a:buNone/>
              <a:defRPr sz="900">
                <a:solidFill>
                  <a:schemeClr val="dk2"/>
                </a:solidFill>
                <a:latin typeface="Poppins"/>
                <a:ea typeface="Poppins"/>
                <a:cs typeface="Poppins"/>
                <a:sym typeface="Poppins"/>
              </a:defRPr>
            </a:lvl5pPr>
            <a:lvl6pPr lvl="5" rtl="0">
              <a:buNone/>
              <a:defRPr sz="900">
                <a:solidFill>
                  <a:schemeClr val="dk2"/>
                </a:solidFill>
                <a:latin typeface="Poppins"/>
                <a:ea typeface="Poppins"/>
                <a:cs typeface="Poppins"/>
                <a:sym typeface="Poppins"/>
              </a:defRPr>
            </a:lvl6pPr>
            <a:lvl7pPr lvl="6" rtl="0">
              <a:buNone/>
              <a:defRPr sz="900">
                <a:solidFill>
                  <a:schemeClr val="dk2"/>
                </a:solidFill>
                <a:latin typeface="Poppins"/>
                <a:ea typeface="Poppins"/>
                <a:cs typeface="Poppins"/>
                <a:sym typeface="Poppins"/>
              </a:defRPr>
            </a:lvl7pPr>
            <a:lvl8pPr lvl="7" rtl="0">
              <a:buNone/>
              <a:defRPr sz="900">
                <a:solidFill>
                  <a:schemeClr val="dk2"/>
                </a:solidFill>
                <a:latin typeface="Poppins"/>
                <a:ea typeface="Poppins"/>
                <a:cs typeface="Poppins"/>
                <a:sym typeface="Poppins"/>
              </a:defRPr>
            </a:lvl8pPr>
            <a:lvl9pPr lvl="8" rtl="0">
              <a:buNone/>
              <a:defRPr sz="900">
                <a:solidFill>
                  <a:schemeClr val="dk2"/>
                </a:solidFill>
                <a:latin typeface="Poppins"/>
                <a:ea typeface="Poppins"/>
                <a:cs typeface="Poppins"/>
                <a:sym typeface="Poppin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691" r:id="rId4"/>
    <p:sldLayoutId id="2147483696" r:id="rId5"/>
    <p:sldLayoutId id="2147483728" r:id="rId6"/>
    <p:sldLayoutId id="2147483694" r:id="rId7"/>
    <p:sldLayoutId id="2147483690" r:id="rId8"/>
    <p:sldLayoutId id="2147483731" r:id="rId9"/>
    <p:sldLayoutId id="2147483695" r:id="rId10"/>
    <p:sldLayoutId id="2147483733" r:id="rId11"/>
    <p:sldLayoutId id="2147483693" r:id="rId12"/>
    <p:sldLayoutId id="2147483692" r:id="rId13"/>
    <p:sldLayoutId id="2147483688" r:id="rId14"/>
    <p:sldLayoutId id="2147483689" r:id="rId15"/>
    <p:sldLayoutId id="2147483738" r:id="rId16"/>
    <p:sldLayoutId id="2147483739" r:id="rId17"/>
    <p:sldLayoutId id="2147483740" r:id="rId18"/>
    <p:sldLayoutId id="2147483741" r:id="rId19"/>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hyperlink" Target="https://www.lausd.org/testi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e.ca.gov/ta/tg/sa/iavideoseries.asp"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e.ca.gov/ta/tg/sa/iavideoseries.asp"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www.lausd.org/testing"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lausd.org/testing"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ca.gov/ta/tg/ca/accessibilityresources.asp"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hyperlink" Target="http://www.caaspp.org/training/caaspp/uaag.html"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hyperlink" Target="https://www.caaspp.org/training/ar-training-series.html" TargetMode="External"/><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s://oneaccess.lausd.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1.xml"/><Relationship Id="rId6" Type="http://schemas.openxmlformats.org/officeDocument/2006/relationships/hyperlink" Target="https://nam11.safelinks.protection.outlook.com/?url=https://u20830431.ct.sendgrid.net/ls/click?upn%3Dn-2FX9SGQQ7wqwMnpPZfG9OaE53EM6Nhhi-2Br44NZKdKnQ-3D91Cm_LiOigm1wqxOs-2FQmA-2FNntB5djDf4nA8zqAdG6jSgafyn4BBaXVnnPUD-2BPF8pfGcv7MhIaQbOJJsECTWBpLCimDGkUC0Rgy9iZ-2FWHyzkehrnDyNng18EVpg57g-2BhnZ5GV2uAI71Kw648LJED-2FVpXuR4cPgpDUGrYSPnUh-2Briu7R2Dwu-2FM1dFkpliFmi9v9EZiUYHEvLijDrbKeR1V8-2BE3yta7J180makEZ0ulPU9cRiswmfma0erN05bF7o6jvq3WGlRCfbDzK9e9qf-2FGcU2GYQ24mLV-2FBxBfgFUEcm6-2Fv6s0uH4DIISBeOOULHZ2xCDMJyMyoa2OkTRs893ZUexumfrGoGvgEqr-2B5zN-2FbijdR-2BNmDKa3UOHODQzjLvxVrZdb-2FgonqtfZ268iHPqFw1OwRRANNmct2G-2BEMd2icONIWo2YLdf38BdyfC1OF7CPkqydDIKVF-2BHGoLm3wwOXwSqtkJWw-2B8WpAM5feWm5tn4NONPYseNXzwvMa3pAt6IwXNnBw48Fh5GqknPkUFxCyJsenMhdPHu5Znho2YbNWnmz1j-2FRb-2BKwA-2BUd05F95mNLrkOzbPHY7zNsmJylTuVqKKSVwKkgrV05ZTsGPO8iBfHZDmGD8rLHUwYVeuvW1XiahEx4pxvpqPLYYj7aomOlnNXOz75-2FcA6QxOtsAY7HBMdJGjlHjmJBLNm-2BrTCzQ0AjAwBB7S4vGV9SJWmOfZTm0H8sYhFP4pvnoOsY2IzB9yCaf6UrZPKvOXyFuaR9fjTkLY33eGioNecCIpDSQpbBb95vNDzj71fYr2UJh93i2uCDPYoOIYnvDNPShHyRcSBAMM5fRg32N3OBpbxgFSojiLpIMD4yLeOt2ewFAlIWrbuKqeNV-2BzwDatljTA3xIy6FnPGlo6yxBZOeDh4K-2BZ7Fx-2BB-2FIu-2Bxo-2FVLdU5oYEW-2FEffr0Qpw-3D&amp;data=05|01|aml3230@lausd.net|b312c1e18c8247f24cd308db92a0484b|042a40a1b1284ac48648016ffa121487|0|0|638264989343530049|Unknown|TWFpbGZsb3d8eyJWIjoiMC4wLjAwMDAiLCJQIjoiV2luMzIiLCJBTiI6Ik1haWwiLCJXVCI6Mn0%3D|3000|||&amp;sdata=w3gQyjrc9lz8bli4YZtePiLji4n5IUZ5MNrVOeXTyzE%3D&amp;reserved=0" TargetMode="External"/><Relationship Id="rId5" Type="http://schemas.openxmlformats.org/officeDocument/2006/relationships/hyperlink" Target="https://nam11.safelinks.protection.outlook.com/?url=https://u20830431.ct.sendgrid.net/ls/click?upn%3Dn-2FX9SGQQ7wqwMnpPZfG9Of-2FkdH5kIR8rsME5Utt2-2BhFJRmjJnNDQKGvK27YsLfatj3q4_LiOigm1wqxOs-2FQmA-2FNntB5djDf4nA8zqAdG6jSgafyn4BBaXVnnPUD-2BPF8pfGcv7MhIaQbOJJsECTWBpLCimDGkUC0Rgy9iZ-2FWHyzkehrnDyNng18EVpg57g-2BhnZ5GV2uAI71Kw648LJED-2FVpXuR4cPgpDUGrYSPnUh-2Briu7R2Dwu-2FM1dFkpliFmi9v9EZiUYHEvLijDrbKeR1V8-2BE3yta7J180makEZ0ulPU9cRiswmfma0erN05bF7o6jvq3WGlRCfbDzK9e9qf-2FGcU2GYQ24mLV-2FBxBfgFUEcm6-2Fv6s0uH4DIISBeOOULHZ2xCDMJyMyoa2OkTRs893ZUexumfrGoGvgEqr-2B5zN-2FbijdR-2BNmDKa3UOHODQzjLvxVrZdb-2FgonqtfZ268iHPqFw1OwRRANNmct2G-2BEMd2icONIWo2YLdf38BdyfC1OF7CPkqydDIKVF-2BHGoLm3wwOXwSqtkJWw-2B8WpAM5feWm5tn4NONPYseNXzwvMa3pAt6IwXNnBw48Fh5GqknPkUFxCyJsenMhdPHu5Znho2YbNWnmz1j-2FRb-2BKwA-2BUd05F95mNLrkOzbPHY7zNsmJylTuVqKKSVwKkgrV05ZTsGPO8iBfHZDmGD8rLHUwYVeuvW1XiahEx4pxvpqPLYYj7aomOlnNXOz75-2FcA6QxOtsAY7HBMdJGjlHjmJBLNm-2BrTCzQ0AjAwBB7S4vGV9SJWmOfZTm0H8sYhFP4pvnoOsY2IzB9yCaf6UrZPKvOXyFuaR9fjTkLY33eGioNecCIpDSQpbBb95vND8q4cpzmVV0rydGk7EMSCUkg0aWatnzXo0ddUIfpS5K3pD8ELywX95t3vfHHrGUh97799JXmHPY7nBCmXC-2F-2BwKLkGD3a6uK-2B-2Bn2OZs-2Bb6UOQDcZ5b1B7xMNKkrWvXgPTnZHp-2B3FxF2amLbvJJrzrGBc-3D&amp;data=05|01|aml3230@lausd.net|b312c1e18c8247f24cd308db92a0484b|042a40a1b1284ac48648016ffa121487|0|0|638264989343530049|Unknown|TWFpbGZsb3d8eyJWIjoiMC4wLjAwMDAiLCJQIjoiV2luMzIiLCJBTiI6Ik1haWwiLCJXVCI6Mn0%3D|3000|||&amp;sdata=WugbG3jclqQKaaRwJKW85QzHsdBv0MNiFRxQLmf9krs%3D&amp;reserved=0" TargetMode="External"/><Relationship Id="rId4" Type="http://schemas.openxmlformats.org/officeDocument/2006/relationships/hyperlink" Target="https://ca.portal.cambiumast.com/"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e.ca.gov/ta/tg/sa/iavideoseries.asp"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s://ca-toms-help.ets.org/tech-specs-and-config/system-requirements/secure-browsers-student-testing/"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http://www.cde.ca.gov/ta/tg/sa/sbacinterimassess.asp" TargetMode="External"/><Relationship Id="rId7" Type="http://schemas.openxmlformats.org/officeDocument/2006/relationships/hyperlink" Target="http://achieve.lausd.net/sped"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achieve.lausd.net/instruction#spn-content" TargetMode="External"/><Relationship Id="rId5" Type="http://schemas.openxmlformats.org/officeDocument/2006/relationships/hyperlink" Target="http://achieve.lausd.net/testing" TargetMode="External"/><Relationship Id="rId4" Type="http://schemas.openxmlformats.org/officeDocument/2006/relationships/hyperlink" Target="http://www.caaspp.or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mailto:michele.parsons@lausd.net" TargetMode="External"/><Relationship Id="rId7"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65.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ca.gov/ta/tg/sa/documents/interimsbygrade23.pdf" TargetMode="External"/><Relationship Id="rId2" Type="http://schemas.openxmlformats.org/officeDocument/2006/relationships/hyperlink" Target="https://www.cde.ca.gov/ta/tg/sa/documents/interimsataglance23.pdf" TargetMode="Externa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3" name="Picture 2">
            <a:extLst>
              <a:ext uri="{FF2B5EF4-FFF2-40B4-BE49-F238E27FC236}">
                <a16:creationId xmlns:a16="http://schemas.microsoft.com/office/drawing/2014/main" id="{9ABB544C-F810-C8D2-6A99-F54B4345FFDB}"/>
              </a:ext>
            </a:extLst>
          </p:cNvPr>
          <p:cNvPicPr>
            <a:picLocks noChangeAspect="1"/>
          </p:cNvPicPr>
          <p:nvPr/>
        </p:nvPicPr>
        <p:blipFill>
          <a:blip r:embed="rId3"/>
          <a:stretch>
            <a:fillRect/>
          </a:stretch>
        </p:blipFill>
        <p:spPr>
          <a:xfrm>
            <a:off x="0" y="3065458"/>
            <a:ext cx="9144000" cy="2066742"/>
          </a:xfrm>
          <a:prstGeom prst="rect">
            <a:avLst/>
          </a:prstGeom>
        </p:spPr>
      </p:pic>
      <p:sp>
        <p:nvSpPr>
          <p:cNvPr id="228" name="Google Shape;228;p41"/>
          <p:cNvSpPr/>
          <p:nvPr/>
        </p:nvSpPr>
        <p:spPr>
          <a:xfrm>
            <a:off x="0" y="-11600"/>
            <a:ext cx="9144000" cy="5143800"/>
          </a:xfrm>
          <a:prstGeom prst="rect">
            <a:avLst/>
          </a:prstGeom>
          <a:solidFill>
            <a:srgbClr val="0B2943">
              <a:alpha val="6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1"/>
          <p:cNvSpPr/>
          <p:nvPr/>
        </p:nvSpPr>
        <p:spPr>
          <a:xfrm>
            <a:off x="2252133" y="3110794"/>
            <a:ext cx="6934200" cy="1590675"/>
          </a:xfrm>
          <a:custGeom>
            <a:avLst/>
            <a:gdLst/>
            <a:ahLst/>
            <a:cxnLst/>
            <a:rect l="l" t="t" r="r" b="b"/>
            <a:pathLst>
              <a:path w="277368" h="63627" extrusionOk="0">
                <a:moveTo>
                  <a:pt x="88392" y="206121"/>
                </a:moveTo>
                <a:lnTo>
                  <a:pt x="160022" y="205740"/>
                </a:lnTo>
                <a:lnTo>
                  <a:pt x="365760" y="205740"/>
                </a:lnTo>
                <a:lnTo>
                  <a:pt x="365379" y="142494"/>
                </a:lnTo>
                <a:close/>
              </a:path>
            </a:pathLst>
          </a:custGeom>
          <a:solidFill>
            <a:srgbClr val="2E8DB2">
              <a:alpha val="77220"/>
            </a:srgbClr>
          </a:solidFill>
          <a:ln>
            <a:noFill/>
          </a:ln>
        </p:spPr>
        <p:txBody>
          <a:bodyPr/>
          <a:lstStyle/>
          <a:p>
            <a:endParaRPr lang="en-US"/>
          </a:p>
        </p:txBody>
      </p:sp>
      <p:sp>
        <p:nvSpPr>
          <p:cNvPr id="230" name="Google Shape;230;p41"/>
          <p:cNvSpPr txBox="1"/>
          <p:nvPr/>
        </p:nvSpPr>
        <p:spPr>
          <a:xfrm>
            <a:off x="180975" y="1924612"/>
            <a:ext cx="8713200" cy="948128"/>
          </a:xfrm>
          <a:prstGeom prst="rect">
            <a:avLst/>
          </a:prstGeom>
          <a:noFill/>
          <a:ln>
            <a:noFill/>
          </a:ln>
        </p:spPr>
        <p:txBody>
          <a:bodyPr spcFirstLastPara="1" wrap="square" lIns="91425" tIns="91425" rIns="91425" bIns="91425" anchor="ctr" anchorCtr="0">
            <a:noAutofit/>
          </a:bodyPr>
          <a:lstStyle/>
          <a:p>
            <a:pPr>
              <a:lnSpc>
                <a:spcPct val="90000"/>
              </a:lnSpc>
            </a:pPr>
            <a:r>
              <a:rPr lang="en-US" sz="2800" b="1">
                <a:solidFill>
                  <a:srgbClr val="FFFFFF"/>
                </a:solidFill>
                <a:latin typeface="Poppins"/>
                <a:ea typeface="Poppins"/>
                <a:cs typeface="Poppins"/>
                <a:sym typeface="Poppins"/>
              </a:rPr>
              <a:t>2023-24 ELPAC Interim Assessment Training</a:t>
            </a:r>
            <a:endParaRPr sz="2800">
              <a:solidFill>
                <a:srgbClr val="FFFFFF"/>
              </a:solidFill>
              <a:latin typeface="Poppins"/>
              <a:ea typeface="Poppins"/>
              <a:cs typeface="Poppins"/>
              <a:sym typeface="Poppins"/>
            </a:endParaRPr>
          </a:p>
        </p:txBody>
      </p:sp>
      <p:cxnSp>
        <p:nvCxnSpPr>
          <p:cNvPr id="231" name="Google Shape;231;p41"/>
          <p:cNvCxnSpPr/>
          <p:nvPr/>
        </p:nvCxnSpPr>
        <p:spPr>
          <a:xfrm>
            <a:off x="241863" y="2807970"/>
            <a:ext cx="1828800" cy="0"/>
          </a:xfrm>
          <a:prstGeom prst="straightConnector1">
            <a:avLst/>
          </a:prstGeom>
          <a:noFill/>
          <a:ln w="19050" cap="flat" cmpd="sng">
            <a:solidFill>
              <a:srgbClr val="FFCD00"/>
            </a:solidFill>
            <a:prstDash val="solid"/>
            <a:round/>
            <a:headEnd type="none" w="med" len="med"/>
            <a:tailEnd type="none" w="med" len="med"/>
          </a:ln>
        </p:spPr>
      </p:cxnSp>
      <p:pic>
        <p:nvPicPr>
          <p:cNvPr id="232" name="Google Shape;232;p41"/>
          <p:cNvPicPr preferRelativeResize="0"/>
          <p:nvPr/>
        </p:nvPicPr>
        <p:blipFill>
          <a:blip r:embed="rId4">
            <a:alphaModFix/>
          </a:blip>
          <a:stretch>
            <a:fillRect/>
          </a:stretch>
        </p:blipFill>
        <p:spPr>
          <a:xfrm>
            <a:off x="241863" y="131649"/>
            <a:ext cx="2400476" cy="698575"/>
          </a:xfrm>
          <a:prstGeom prst="rect">
            <a:avLst/>
          </a:prstGeom>
          <a:noFill/>
          <a:ln>
            <a:noFill/>
          </a:ln>
        </p:spPr>
      </p:pic>
      <p:cxnSp>
        <p:nvCxnSpPr>
          <p:cNvPr id="233" name="Google Shape;233;p41"/>
          <p:cNvCxnSpPr/>
          <p:nvPr/>
        </p:nvCxnSpPr>
        <p:spPr>
          <a:xfrm>
            <a:off x="260877" y="1982749"/>
            <a:ext cx="1828800" cy="0"/>
          </a:xfrm>
          <a:prstGeom prst="straightConnector1">
            <a:avLst/>
          </a:prstGeom>
          <a:noFill/>
          <a:ln w="19050" cap="flat" cmpd="sng">
            <a:solidFill>
              <a:srgbClr val="FFCD00"/>
            </a:solidFill>
            <a:prstDash val="solid"/>
            <a:round/>
            <a:headEnd type="none" w="med" len="med"/>
            <a:tailEnd type="none" w="med" len="med"/>
          </a:ln>
        </p:spPr>
      </p:cxnSp>
      <p:sp>
        <p:nvSpPr>
          <p:cNvPr id="4" name="Google Shape;240;p42">
            <a:extLst>
              <a:ext uri="{FF2B5EF4-FFF2-40B4-BE49-F238E27FC236}">
                <a16:creationId xmlns:a16="http://schemas.microsoft.com/office/drawing/2014/main" id="{59389816-B053-E05D-F8E3-56DEC350DBF2}"/>
              </a:ext>
            </a:extLst>
          </p:cNvPr>
          <p:cNvSpPr txBox="1"/>
          <p:nvPr/>
        </p:nvSpPr>
        <p:spPr>
          <a:xfrm>
            <a:off x="248950" y="3694292"/>
            <a:ext cx="8430230" cy="953960"/>
          </a:xfrm>
          <a:prstGeom prst="rect">
            <a:avLst/>
          </a:prstGeom>
          <a:noFill/>
          <a:ln>
            <a:noFill/>
          </a:ln>
        </p:spPr>
        <p:txBody>
          <a:bodyPr spcFirstLastPara="1" wrap="square" lIns="91425" tIns="91425" rIns="91425" bIns="91425" anchor="t" anchorCtr="0">
            <a:noAutofit/>
          </a:bodyPr>
          <a:lstStyle/>
          <a:p>
            <a:pPr marL="285750" indent="-285750">
              <a:lnSpc>
                <a:spcPct val="75000"/>
              </a:lnSpc>
              <a:spcAft>
                <a:spcPts val="600"/>
              </a:spcAft>
              <a:buClr>
                <a:schemeClr val="bg1"/>
              </a:buClr>
              <a:buFont typeface="Arial" panose="020B0604020202020204" pitchFamily="34" charset="0"/>
              <a:buChar char="•"/>
            </a:pPr>
            <a:r>
              <a:rPr lang="en-US" sz="1600">
                <a:solidFill>
                  <a:schemeClr val="bg1"/>
                </a:solidFill>
                <a:latin typeface="Poppins Light"/>
                <a:ea typeface="Poppins Light"/>
                <a:cs typeface="Poppins Light"/>
                <a:sym typeface="Poppins Light"/>
              </a:rPr>
              <a:t>This PowerPoint is available on the Student Testing Branch Website in Coordinator Resources </a:t>
            </a:r>
            <a:r>
              <a:rPr lang="en-US" sz="1600">
                <a:solidFill>
                  <a:schemeClr val="bg1"/>
                </a:solidFill>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https://www.lausd.org/testing</a:t>
            </a:r>
            <a:r>
              <a:rPr lang="en-US" sz="1600">
                <a:solidFill>
                  <a:schemeClr val="bg1"/>
                </a:solidFill>
                <a:latin typeface="Poppins Light"/>
                <a:ea typeface="Poppins Light"/>
                <a:cs typeface="Poppins Light"/>
                <a:sym typeface="Poppins Light"/>
              </a:rPr>
              <a:t>  </a:t>
            </a:r>
            <a:endParaRPr lang="en-US" sz="1600">
              <a:solidFill>
                <a:schemeClr val="bg1"/>
              </a:solidFill>
              <a:latin typeface="Poppins Light"/>
              <a:ea typeface="Poppins Light"/>
              <a:cs typeface="Poppins Light"/>
            </a:endParaRPr>
          </a:p>
          <a:p>
            <a:pPr marL="285750" lvl="0" indent="-285750" algn="l" rtl="0">
              <a:lnSpc>
                <a:spcPct val="75000"/>
              </a:lnSpc>
              <a:spcBef>
                <a:spcPts val="0"/>
              </a:spcBef>
              <a:spcAft>
                <a:spcPts val="600"/>
              </a:spcAft>
              <a:buClr>
                <a:schemeClr val="bg1"/>
              </a:buClr>
              <a:buFont typeface="Arial" panose="020B0604020202020204" pitchFamily="34" charset="0"/>
              <a:buChar char="•"/>
            </a:pPr>
            <a:r>
              <a:rPr lang="en-US" sz="1600">
                <a:solidFill>
                  <a:schemeClr val="bg1"/>
                </a:solidFill>
                <a:latin typeface="Poppins Light"/>
                <a:ea typeface="Poppins Light"/>
                <a:cs typeface="Poppins Light"/>
                <a:sym typeface="Poppins Light"/>
              </a:rPr>
              <a:t>This presentation will be used to facilitate your school-based training.</a:t>
            </a:r>
            <a:endParaRPr lang="en-US" sz="1600">
              <a:solidFill>
                <a:schemeClr val="bg1"/>
              </a:solidFill>
              <a:latin typeface="Poppins Light"/>
              <a:ea typeface="Poppins Light"/>
              <a:cs typeface="Poppins Light"/>
            </a:endParaRPr>
          </a:p>
        </p:txBody>
      </p:sp>
      <p:sp>
        <p:nvSpPr>
          <p:cNvPr id="2" name="TextBox 1">
            <a:extLst>
              <a:ext uri="{FF2B5EF4-FFF2-40B4-BE49-F238E27FC236}">
                <a16:creationId xmlns:a16="http://schemas.microsoft.com/office/drawing/2014/main" id="{7B86CEDE-8B0E-8342-A2AB-969DA47760B7}"/>
              </a:ext>
            </a:extLst>
          </p:cNvPr>
          <p:cNvSpPr txBox="1"/>
          <p:nvPr/>
        </p:nvSpPr>
        <p:spPr>
          <a:xfrm>
            <a:off x="7454767" y="95367"/>
            <a:ext cx="1559292" cy="276999"/>
          </a:xfrm>
          <a:prstGeom prst="rect">
            <a:avLst/>
          </a:prstGeom>
          <a:noFill/>
        </p:spPr>
        <p:txBody>
          <a:bodyPr wrap="square" lIns="91440" tIns="45720" rIns="91440" bIns="45720" rtlCol="0" anchor="t">
            <a:spAutoFit/>
          </a:bodyPr>
          <a:lstStyle/>
          <a:p>
            <a:r>
              <a:rPr lang="en-US" sz="1200" b="1">
                <a:solidFill>
                  <a:srgbClr val="FFFF00"/>
                </a:solidFill>
              </a:rPr>
              <a:t>Updated 9/26/2023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3E67E6A1-0E38-CFAB-C0CF-888E98E8FAE3}"/>
              </a:ext>
            </a:extLst>
          </p:cNvPr>
          <p:cNvSpPr>
            <a:spLocks noGrp="1"/>
          </p:cNvSpPr>
          <p:nvPr>
            <p:ph type="body" sz="quarter" idx="13"/>
          </p:nvPr>
        </p:nvSpPr>
        <p:spPr>
          <a:xfrm>
            <a:off x="529389" y="2132012"/>
            <a:ext cx="6823133" cy="699797"/>
          </a:xfrm>
        </p:spPr>
        <p:txBody>
          <a:bodyPr lIns="91440" tIns="45720" rIns="91440" bIns="45720" anchor="b"/>
          <a:lstStyle/>
          <a:p>
            <a:r>
              <a:rPr lang="en-US">
                <a:latin typeface="Poppins"/>
                <a:cs typeface="Poppins"/>
              </a:rPr>
              <a:t>Interim Assessments</a:t>
            </a:r>
          </a:p>
        </p:txBody>
      </p:sp>
      <p:sp>
        <p:nvSpPr>
          <p:cNvPr id="6" name="Text Placeholder 2">
            <a:extLst>
              <a:ext uri="{FF2B5EF4-FFF2-40B4-BE49-F238E27FC236}">
                <a16:creationId xmlns:a16="http://schemas.microsoft.com/office/drawing/2014/main" id="{0BA61B94-CDDD-DF41-B214-4B830BE933EF}"/>
              </a:ext>
            </a:extLst>
          </p:cNvPr>
          <p:cNvSpPr>
            <a:spLocks noGrp="1"/>
          </p:cNvSpPr>
          <p:nvPr>
            <p:ph type="body" sz="quarter" idx="14"/>
          </p:nvPr>
        </p:nvSpPr>
        <p:spPr>
          <a:xfrm>
            <a:off x="529389" y="2828287"/>
            <a:ext cx="6823133" cy="1666711"/>
          </a:xfrm>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MMED Administration Recommendations </a:t>
            </a:r>
          </a:p>
        </p:txBody>
      </p:sp>
    </p:spTree>
    <p:extLst>
      <p:ext uri="{BB962C8B-B14F-4D97-AF65-F5344CB8AC3E}">
        <p14:creationId xmlns:p14="http://schemas.microsoft.com/office/powerpoint/2010/main" val="310430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6524B0-5368-F23D-81D9-BC5659617B30}"/>
              </a:ext>
            </a:extLst>
          </p:cNvPr>
          <p:cNvSpPr>
            <a:spLocks noGrp="1"/>
          </p:cNvSpPr>
          <p:nvPr>
            <p:ph type="title"/>
          </p:nvPr>
        </p:nvSpPr>
        <p:spPr/>
        <p:txBody>
          <a:bodyPr lIns="68580" tIns="34290" rIns="68580" bIns="34290" anchor="ctr">
            <a:normAutofit/>
          </a:bodyPr>
          <a:lstStyle/>
          <a:p>
            <a:pPr>
              <a:lnSpc>
                <a:spcPct val="90000"/>
              </a:lnSpc>
            </a:pPr>
            <a:r>
              <a:rPr lang="en-US"/>
              <a:t>ELPAC Interim Assessments</a:t>
            </a:r>
          </a:p>
        </p:txBody>
      </p:sp>
      <p:sp>
        <p:nvSpPr>
          <p:cNvPr id="5" name="Text Placeholder 4">
            <a:extLst>
              <a:ext uri="{FF2B5EF4-FFF2-40B4-BE49-F238E27FC236}">
                <a16:creationId xmlns:a16="http://schemas.microsoft.com/office/drawing/2014/main" id="{2CED8426-4817-BBEC-E5D4-2E963B541800}"/>
              </a:ext>
            </a:extLst>
          </p:cNvPr>
          <p:cNvSpPr>
            <a:spLocks noGrp="1"/>
          </p:cNvSpPr>
          <p:nvPr>
            <p:ph type="body" idx="13"/>
          </p:nvPr>
        </p:nvSpPr>
        <p:spPr>
          <a:xfrm>
            <a:off x="311700" y="823452"/>
            <a:ext cx="4953334" cy="3782447"/>
          </a:xfrm>
          <a:prstGeom prst="rect">
            <a:avLst/>
          </a:prstGeom>
        </p:spPr>
        <p:txBody>
          <a:bodyPr/>
          <a:lstStyle/>
          <a:p>
            <a:pPr>
              <a:spcBef>
                <a:spcPts val="550"/>
              </a:spcBef>
              <a:spcAft>
                <a:spcPts val="75"/>
              </a:spcAft>
            </a:pPr>
            <a:r>
              <a:rPr lang="en-US" sz="1800" b="1">
                <a:latin typeface="Poppins"/>
                <a:cs typeface="Arial"/>
              </a:rPr>
              <a:t>MMED Recommendations:</a:t>
            </a:r>
            <a:endParaRPr lang="en-US" sz="1800" b="1">
              <a:latin typeface="Poppins"/>
            </a:endParaRPr>
          </a:p>
          <a:p>
            <a:pPr lvl="1"/>
            <a:r>
              <a:rPr lang="en-US" sz="1600">
                <a:latin typeface="Poppins"/>
                <a:cs typeface="Arial"/>
              </a:rPr>
              <a:t>Prioritize Potential Long-term ELs (PLTELs) and Long Term ELs (LTELs) </a:t>
            </a:r>
            <a:endParaRPr lang="en-US" sz="1600">
              <a:latin typeface="Poppins"/>
            </a:endParaRPr>
          </a:p>
          <a:p>
            <a:pPr lvl="1"/>
            <a:r>
              <a:rPr lang="en-US" sz="1600">
                <a:latin typeface="Poppins"/>
                <a:cs typeface="Arial"/>
              </a:rPr>
              <a:t>All priority schools should implement the ELPAC IA to EBs </a:t>
            </a:r>
            <a:endParaRPr lang="en-US" sz="1600">
              <a:latin typeface="Poppins"/>
            </a:endParaRPr>
          </a:p>
          <a:p>
            <a:pPr lvl="1"/>
            <a:r>
              <a:rPr lang="en-US" sz="1600">
                <a:latin typeface="Poppins"/>
                <a:cs typeface="Arial"/>
              </a:rPr>
              <a:t>ELs who are not making progress  </a:t>
            </a:r>
          </a:p>
          <a:p>
            <a:r>
              <a:rPr lang="en-US" sz="1800" b="1">
                <a:latin typeface="Poppins"/>
                <a:cs typeface="Arial"/>
              </a:rPr>
              <a:t>Testing Window: </a:t>
            </a:r>
            <a:r>
              <a:rPr lang="en-US" sz="1800">
                <a:latin typeface="Poppins"/>
                <a:cs typeface="Arial"/>
              </a:rPr>
              <a:t> </a:t>
            </a:r>
            <a:endParaRPr lang="en-US" sz="1800">
              <a:latin typeface="Poppins"/>
            </a:endParaRPr>
          </a:p>
          <a:p>
            <a:pPr lvl="1"/>
            <a:r>
              <a:rPr lang="en-US" sz="1600">
                <a:latin typeface="Poppins"/>
                <a:cs typeface="Arial"/>
              </a:rPr>
              <a:t>November through January 2024</a:t>
            </a:r>
            <a:endParaRPr lang="en-US" sz="1600">
              <a:latin typeface="Poppins"/>
            </a:endParaRPr>
          </a:p>
          <a:p>
            <a:r>
              <a:rPr lang="en-US" sz="1800" b="1">
                <a:latin typeface="Poppins"/>
                <a:cs typeface="Arial"/>
              </a:rPr>
              <a:t>Administration Format: </a:t>
            </a:r>
            <a:r>
              <a:rPr lang="en-US" sz="1800">
                <a:latin typeface="Poppins"/>
                <a:cs typeface="Arial"/>
              </a:rPr>
              <a:t> </a:t>
            </a:r>
            <a:endParaRPr lang="en-US" sz="1800">
              <a:latin typeface="Poppins"/>
            </a:endParaRPr>
          </a:p>
          <a:p>
            <a:pPr lvl="1"/>
            <a:r>
              <a:rPr lang="en-US" sz="1600">
                <a:latin typeface="Poppins"/>
                <a:cs typeface="Arial"/>
              </a:rPr>
              <a:t>Standardized  </a:t>
            </a:r>
            <a:endParaRPr lang="en-US" sz="1600">
              <a:latin typeface="Poppins"/>
            </a:endParaRPr>
          </a:p>
          <a:p>
            <a:endParaRPr lang="en-US" sz="1800"/>
          </a:p>
        </p:txBody>
      </p:sp>
      <p:sp>
        <p:nvSpPr>
          <p:cNvPr id="6" name="Text Placeholder 4">
            <a:extLst>
              <a:ext uri="{FF2B5EF4-FFF2-40B4-BE49-F238E27FC236}">
                <a16:creationId xmlns:a16="http://schemas.microsoft.com/office/drawing/2014/main" id="{C2A14159-10DD-1715-F01B-0BB48445475C}"/>
              </a:ext>
            </a:extLst>
          </p:cNvPr>
          <p:cNvSpPr txBox="1">
            <a:spLocks/>
          </p:cNvSpPr>
          <p:nvPr/>
        </p:nvSpPr>
        <p:spPr>
          <a:xfrm>
            <a:off x="311700" y="935692"/>
            <a:ext cx="8488278" cy="3793834"/>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100"/>
          </a:p>
          <a:p>
            <a:pPr>
              <a:buChar char="•"/>
            </a:pPr>
            <a:endParaRPr lang="en-US" sz="1100"/>
          </a:p>
          <a:p>
            <a:pPr marL="285750" indent="-285750">
              <a:spcBef>
                <a:spcPts val="550"/>
              </a:spcBef>
              <a:spcAft>
                <a:spcPts val="75"/>
              </a:spcAft>
              <a:buChar char="•"/>
            </a:pPr>
            <a:endParaRPr lang="en-US" sz="1600">
              <a:latin typeface="Poppins"/>
            </a:endParaRPr>
          </a:p>
          <a:p>
            <a:pPr lvl="1">
              <a:spcBef>
                <a:spcPts val="500"/>
              </a:spcBef>
              <a:spcAft>
                <a:spcPts val="75"/>
              </a:spcAft>
            </a:pPr>
            <a:endParaRPr lang="en-US">
              <a:latin typeface="Poppins"/>
            </a:endParaRPr>
          </a:p>
          <a:p>
            <a:pPr lvl="1">
              <a:spcBef>
                <a:spcPts val="550"/>
              </a:spcBef>
              <a:spcAft>
                <a:spcPts val="75"/>
              </a:spcAft>
            </a:pPr>
            <a:endParaRPr lang="en-US">
              <a:latin typeface="Poppins"/>
            </a:endParaRPr>
          </a:p>
          <a:p>
            <a:endParaRPr lang="en-US" sz="1800"/>
          </a:p>
        </p:txBody>
      </p:sp>
      <p:pic>
        <p:nvPicPr>
          <p:cNvPr id="2" name="Picture 1" descr="A person and a child working on a computer&#10;&#10;Description automatically generated">
            <a:extLst>
              <a:ext uri="{FF2B5EF4-FFF2-40B4-BE49-F238E27FC236}">
                <a16:creationId xmlns:a16="http://schemas.microsoft.com/office/drawing/2014/main" id="{8C2D4927-0B78-A0C8-416A-559981559346}"/>
              </a:ext>
            </a:extLst>
          </p:cNvPr>
          <p:cNvPicPr>
            <a:picLocks noChangeAspect="1"/>
          </p:cNvPicPr>
          <p:nvPr/>
        </p:nvPicPr>
        <p:blipFill>
          <a:blip r:embed="rId3"/>
          <a:stretch>
            <a:fillRect/>
          </a:stretch>
        </p:blipFill>
        <p:spPr>
          <a:xfrm>
            <a:off x="5403440" y="1324671"/>
            <a:ext cx="3259393" cy="2613988"/>
          </a:xfrm>
          <a:prstGeom prst="rect">
            <a:avLst/>
          </a:prstGeom>
        </p:spPr>
      </p:pic>
    </p:spTree>
    <p:extLst>
      <p:ext uri="{BB962C8B-B14F-4D97-AF65-F5344CB8AC3E}">
        <p14:creationId xmlns:p14="http://schemas.microsoft.com/office/powerpoint/2010/main" val="424890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3E67E6A1-0E38-CFAB-C0CF-888E98E8FAE3}"/>
              </a:ext>
            </a:extLst>
          </p:cNvPr>
          <p:cNvSpPr>
            <a:spLocks noGrp="1"/>
          </p:cNvSpPr>
          <p:nvPr>
            <p:ph type="body" sz="quarter" idx="13"/>
          </p:nvPr>
        </p:nvSpPr>
        <p:spPr>
          <a:xfrm>
            <a:off x="529389" y="2132012"/>
            <a:ext cx="6823133" cy="699797"/>
          </a:xfrm>
        </p:spPr>
        <p:txBody>
          <a:bodyPr lIns="91440" tIns="45720" rIns="91440" bIns="45720" anchor="b"/>
          <a:lstStyle/>
          <a:p>
            <a:r>
              <a:rPr lang="en-US">
                <a:latin typeface="Poppins"/>
                <a:cs typeface="Poppins"/>
              </a:rPr>
              <a:t>Interim Assessments</a:t>
            </a:r>
          </a:p>
        </p:txBody>
      </p:sp>
      <p:sp>
        <p:nvSpPr>
          <p:cNvPr id="6" name="Text Placeholder 2">
            <a:extLst>
              <a:ext uri="{FF2B5EF4-FFF2-40B4-BE49-F238E27FC236}">
                <a16:creationId xmlns:a16="http://schemas.microsoft.com/office/drawing/2014/main" id="{0BA61B94-CDDD-DF41-B214-4B830BE933EF}"/>
              </a:ext>
            </a:extLst>
          </p:cNvPr>
          <p:cNvSpPr>
            <a:spLocks noGrp="1"/>
          </p:cNvSpPr>
          <p:nvPr>
            <p:ph type="body" sz="quarter" idx="14"/>
          </p:nvPr>
        </p:nvSpPr>
        <p:spPr>
          <a:xfrm>
            <a:off x="529389" y="2828287"/>
            <a:ext cx="6823133" cy="1666711"/>
          </a:xfrm>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Viewing System </a:t>
            </a:r>
          </a:p>
        </p:txBody>
      </p:sp>
    </p:spTree>
    <p:extLst>
      <p:ext uri="{BB962C8B-B14F-4D97-AF65-F5344CB8AC3E}">
        <p14:creationId xmlns:p14="http://schemas.microsoft.com/office/powerpoint/2010/main" val="5721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D1C8-D8A4-8A20-D4A0-5AA117B5D07B}"/>
              </a:ext>
            </a:extLst>
          </p:cNvPr>
          <p:cNvSpPr>
            <a:spLocks noGrp="1"/>
          </p:cNvSpPr>
          <p:nvPr>
            <p:ph type="title"/>
          </p:nvPr>
        </p:nvSpPr>
        <p:spPr/>
        <p:txBody>
          <a:bodyPr/>
          <a:lstStyle/>
          <a:p>
            <a:r>
              <a:rPr lang="en-US"/>
              <a:t>Interim Assessment Viewing System</a:t>
            </a:r>
          </a:p>
        </p:txBody>
      </p:sp>
      <p:sp>
        <p:nvSpPr>
          <p:cNvPr id="3" name="Text Placeholder 2">
            <a:extLst>
              <a:ext uri="{FF2B5EF4-FFF2-40B4-BE49-F238E27FC236}">
                <a16:creationId xmlns:a16="http://schemas.microsoft.com/office/drawing/2014/main" id="{9F690C45-4268-73EA-07BC-98675C15BEC4}"/>
              </a:ext>
            </a:extLst>
          </p:cNvPr>
          <p:cNvSpPr>
            <a:spLocks noGrp="1"/>
          </p:cNvSpPr>
          <p:nvPr>
            <p:ph type="body" idx="13"/>
          </p:nvPr>
        </p:nvSpPr>
        <p:spPr>
          <a:xfrm>
            <a:off x="311700" y="948343"/>
            <a:ext cx="8520600" cy="2122773"/>
          </a:xfrm>
        </p:spPr>
        <p:txBody>
          <a:bodyPr>
            <a:normAutofit lnSpcReduction="10000"/>
          </a:bodyPr>
          <a:lstStyle/>
          <a:p>
            <a:pPr>
              <a:spcAft>
                <a:spcPts val="1200"/>
              </a:spcAft>
            </a:pPr>
            <a:r>
              <a:rPr lang="en-US" sz="1500">
                <a:latin typeface="Poppins"/>
                <a:cs typeface="Poppins"/>
              </a:rPr>
              <a:t>Accessible through </a:t>
            </a:r>
            <a:r>
              <a:rPr lang="en-US" sz="1500" err="1">
                <a:latin typeface="Poppins"/>
                <a:cs typeface="Poppins"/>
              </a:rPr>
              <a:t>elpac.org</a:t>
            </a:r>
            <a:r>
              <a:rPr lang="en-US" sz="1500">
                <a:latin typeface="Poppins"/>
                <a:cs typeface="Poppins"/>
              </a:rPr>
              <a:t> through the Interim Assessment tab</a:t>
            </a:r>
          </a:p>
          <a:p>
            <a:pPr>
              <a:spcAft>
                <a:spcPts val="1200"/>
              </a:spcAft>
            </a:pPr>
            <a:r>
              <a:rPr lang="en-US" sz="1500">
                <a:latin typeface="Poppins"/>
                <a:cs typeface="Poppins"/>
              </a:rPr>
              <a:t>Module 2a and 2b: Interim Assessments Viewing System and the Interim Assessments Viewing System Demonstration videos</a:t>
            </a:r>
          </a:p>
          <a:p>
            <a:pPr marL="939800" lvl="1" indent="-342900">
              <a:buFont typeface="+mj-lt"/>
              <a:buAutoNum type="alphaLcPeriod"/>
            </a:pPr>
            <a:r>
              <a:rPr lang="en-US" sz="1500">
                <a:latin typeface="Poppins"/>
                <a:cs typeface="Poppins"/>
              </a:rPr>
              <a:t>Provide information on how to log into and navigate the Interim Assessment Viewing System.</a:t>
            </a:r>
            <a:endParaRPr lang="en-US" sz="1500"/>
          </a:p>
          <a:p>
            <a:pPr marL="939800" lvl="1" indent="-342900">
              <a:buFont typeface="+mj-lt"/>
              <a:buAutoNum type="alphaLcPeriod"/>
            </a:pPr>
            <a:r>
              <a:rPr lang="en-US" sz="1500">
                <a:latin typeface="Poppins"/>
                <a:cs typeface="Poppins"/>
              </a:rPr>
              <a:t>Describe how the viewing system can be used by educators to prepare for the administration of interim assessments.</a:t>
            </a:r>
          </a:p>
          <a:p>
            <a:endParaRPr lang="en-US"/>
          </a:p>
        </p:txBody>
      </p:sp>
      <p:sp>
        <p:nvSpPr>
          <p:cNvPr id="5" name="TextBox 4">
            <a:extLst>
              <a:ext uri="{FF2B5EF4-FFF2-40B4-BE49-F238E27FC236}">
                <a16:creationId xmlns:a16="http://schemas.microsoft.com/office/drawing/2014/main" id="{2D1EC3A4-9AEC-C9AE-DE67-56ACCC42F921}"/>
              </a:ext>
            </a:extLst>
          </p:cNvPr>
          <p:cNvSpPr txBox="1"/>
          <p:nvPr/>
        </p:nvSpPr>
        <p:spPr>
          <a:xfrm>
            <a:off x="381000" y="3133770"/>
            <a:ext cx="4191000" cy="1477328"/>
          </a:xfrm>
          <a:prstGeom prst="rect">
            <a:avLst/>
          </a:prstGeom>
          <a:noFill/>
          <a:ln>
            <a:solidFill>
              <a:srgbClr val="FF0000"/>
            </a:solidFill>
          </a:ln>
        </p:spPr>
        <p:txBody>
          <a:bodyPr wrap="square" lIns="91440" tIns="45720" rIns="91440" bIns="45720" rtlCol="0" anchor="t">
            <a:spAutoFit/>
          </a:bodyPr>
          <a:lstStyle/>
          <a:p>
            <a:pPr>
              <a:spcAft>
                <a:spcPts val="600"/>
              </a:spcAft>
            </a:pPr>
            <a:r>
              <a:rPr lang="en-US" sz="1600" b="1" i="1">
                <a:highlight>
                  <a:srgbClr val="FFFF00"/>
                </a:highlight>
                <a:latin typeface="Poppins"/>
                <a:ea typeface="Tahoma"/>
                <a:cs typeface="Poppins"/>
              </a:rPr>
              <a:t>Interim Assessments Viewing System Video:</a:t>
            </a:r>
            <a:endParaRPr lang="en-US" sz="1600">
              <a:highlight>
                <a:srgbClr val="FFFF00"/>
              </a:highlight>
              <a:latin typeface="Poppins"/>
              <a:ea typeface="Tahoma"/>
              <a:cs typeface="Poppins"/>
            </a:endParaRPr>
          </a:p>
          <a:p>
            <a:pPr marL="742950" lvl="1" indent="-285750">
              <a:spcAft>
                <a:spcPts val="600"/>
              </a:spcAft>
              <a:buClr>
                <a:schemeClr val="accent1"/>
              </a:buClr>
              <a:buFont typeface="Wingdings" pitchFamily="2" charset="2"/>
              <a:buChar char="§"/>
            </a:pPr>
            <a:r>
              <a:rPr lang="en-US" sz="1600">
                <a:latin typeface="Poppins"/>
                <a:ea typeface="Tahoma"/>
                <a:cs typeface="Poppins"/>
                <a:hlinkClick r:id="rId2"/>
              </a:rPr>
              <a:t>https://www.cde.ca.gov/ta/tg/sa/iavideoseries.asp</a:t>
            </a:r>
            <a:r>
              <a:rPr lang="en-US" sz="1600" b="1">
                <a:latin typeface="Poppins"/>
                <a:ea typeface="Tahoma"/>
                <a:cs typeface="Poppins"/>
              </a:rPr>
              <a:t> </a:t>
            </a:r>
            <a:endParaRPr lang="en-US" sz="1600" b="1">
              <a:latin typeface="Poppins" panose="00000500000000000000" pitchFamily="2" charset="0"/>
              <a:ea typeface="Tahoma" panose="020B0604030504040204" pitchFamily="34" charset="0"/>
              <a:cs typeface="Poppins" panose="00000500000000000000" pitchFamily="2" charset="0"/>
            </a:endParaRPr>
          </a:p>
          <a:p>
            <a:pPr lvl="1" algn="ctr">
              <a:spcAft>
                <a:spcPts val="600"/>
              </a:spcAft>
              <a:buClr>
                <a:schemeClr val="accent1"/>
              </a:buClr>
            </a:pPr>
            <a:r>
              <a:rPr lang="en-US" sz="1600" b="1">
                <a:solidFill>
                  <a:srgbClr val="FF0000"/>
                </a:solidFill>
                <a:latin typeface="Poppins"/>
                <a:ea typeface="Tahoma"/>
                <a:cs typeface="Poppins"/>
              </a:rPr>
              <a:t>VIDEO 1</a:t>
            </a:r>
          </a:p>
        </p:txBody>
      </p:sp>
      <p:sp>
        <p:nvSpPr>
          <p:cNvPr id="6" name="TextBox 5">
            <a:extLst>
              <a:ext uri="{FF2B5EF4-FFF2-40B4-BE49-F238E27FC236}">
                <a16:creationId xmlns:a16="http://schemas.microsoft.com/office/drawing/2014/main" id="{752766F9-9320-986D-D372-F08EC895F84D}"/>
              </a:ext>
            </a:extLst>
          </p:cNvPr>
          <p:cNvSpPr txBox="1"/>
          <p:nvPr/>
        </p:nvSpPr>
        <p:spPr>
          <a:xfrm>
            <a:off x="4682924" y="3133769"/>
            <a:ext cx="4191000" cy="1477328"/>
          </a:xfrm>
          <a:prstGeom prst="rect">
            <a:avLst/>
          </a:prstGeom>
          <a:noFill/>
          <a:ln>
            <a:solidFill>
              <a:srgbClr val="FF0000"/>
            </a:solidFill>
          </a:ln>
        </p:spPr>
        <p:txBody>
          <a:bodyPr wrap="square" lIns="91440" tIns="45720" rIns="91440" bIns="45720" rtlCol="0" anchor="t">
            <a:spAutoFit/>
          </a:bodyPr>
          <a:lstStyle/>
          <a:p>
            <a:pPr>
              <a:spcAft>
                <a:spcPts val="600"/>
              </a:spcAft>
            </a:pPr>
            <a:r>
              <a:rPr lang="en-US" sz="1600" b="1" i="1">
                <a:latin typeface="Poppins" panose="00000500000000000000" pitchFamily="2" charset="0"/>
                <a:ea typeface="Tahoma"/>
                <a:cs typeface="Poppins" panose="00000500000000000000" pitchFamily="2" charset="0"/>
              </a:rPr>
              <a:t>Interim Assessments Viewing System Demonstration Video</a:t>
            </a:r>
            <a:r>
              <a:rPr lang="en-US" sz="1600">
                <a:latin typeface="Poppins" panose="00000500000000000000" pitchFamily="2" charset="0"/>
                <a:ea typeface="Tahoma"/>
                <a:cs typeface="Poppins" panose="00000500000000000000" pitchFamily="2" charset="0"/>
              </a:rPr>
              <a:t>:</a:t>
            </a:r>
          </a:p>
          <a:p>
            <a:pPr marL="742950" lvl="1" indent="-285750">
              <a:spcAft>
                <a:spcPts val="600"/>
              </a:spcAft>
              <a:buClr>
                <a:schemeClr val="accent1"/>
              </a:buClr>
              <a:buFont typeface="Wingdings" pitchFamily="2" charset="2"/>
              <a:buChar char="§"/>
            </a:pPr>
            <a:r>
              <a:rPr lang="en-US" sz="1600">
                <a:latin typeface="Poppins" panose="00000500000000000000" pitchFamily="2" charset="0"/>
                <a:ea typeface="Tahoma" panose="020B0604030504040204" pitchFamily="34" charset="0"/>
                <a:cs typeface="Poppins" panose="00000500000000000000" pitchFamily="2" charset="0"/>
                <a:hlinkClick r:id="rId2"/>
              </a:rPr>
              <a:t>https://www.cde.ca.gov/ta/tg/sa/iavideoseries.asp</a:t>
            </a:r>
            <a:r>
              <a:rPr lang="en-US" sz="1600" b="1">
                <a:latin typeface="Poppins" panose="00000500000000000000" pitchFamily="2" charset="0"/>
                <a:ea typeface="Tahoma" panose="020B0604030504040204" pitchFamily="34" charset="0"/>
                <a:cs typeface="Poppins" panose="00000500000000000000" pitchFamily="2" charset="0"/>
              </a:rPr>
              <a:t> </a:t>
            </a:r>
          </a:p>
          <a:p>
            <a:pPr lvl="1" algn="ctr">
              <a:spcAft>
                <a:spcPts val="600"/>
              </a:spcAft>
              <a:buClr>
                <a:schemeClr val="accent1"/>
              </a:buClr>
            </a:pPr>
            <a:r>
              <a:rPr lang="en-US" sz="1600" b="1">
                <a:solidFill>
                  <a:srgbClr val="FF0000"/>
                </a:solidFill>
                <a:latin typeface="Poppins" panose="00000500000000000000" pitchFamily="2" charset="0"/>
                <a:ea typeface="Tahoma" panose="020B0604030504040204" pitchFamily="34" charset="0"/>
                <a:cs typeface="Poppins" panose="00000500000000000000" pitchFamily="2" charset="0"/>
              </a:rPr>
              <a:t>VIDEO 2</a:t>
            </a:r>
          </a:p>
        </p:txBody>
      </p:sp>
    </p:spTree>
    <p:extLst>
      <p:ext uri="{BB962C8B-B14F-4D97-AF65-F5344CB8AC3E}">
        <p14:creationId xmlns:p14="http://schemas.microsoft.com/office/powerpoint/2010/main" val="114668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3E67E6A1-0E38-CFAB-C0CF-888E98E8FAE3}"/>
              </a:ext>
            </a:extLst>
          </p:cNvPr>
          <p:cNvSpPr>
            <a:spLocks noGrp="1"/>
          </p:cNvSpPr>
          <p:nvPr>
            <p:ph type="body" sz="quarter" idx="13"/>
          </p:nvPr>
        </p:nvSpPr>
        <p:spPr>
          <a:xfrm>
            <a:off x="529389" y="2132012"/>
            <a:ext cx="6823133" cy="699797"/>
          </a:xfrm>
        </p:spPr>
        <p:txBody>
          <a:bodyPr lIns="91440" tIns="45720" rIns="91440" bIns="45720" anchor="b"/>
          <a:lstStyle/>
          <a:p>
            <a:r>
              <a:rPr lang="en-US">
                <a:latin typeface="Poppins"/>
                <a:cs typeface="Poppins"/>
              </a:rPr>
              <a:t>Interim Assessments</a:t>
            </a:r>
          </a:p>
        </p:txBody>
      </p:sp>
      <p:sp>
        <p:nvSpPr>
          <p:cNvPr id="6" name="Text Placeholder 2">
            <a:extLst>
              <a:ext uri="{FF2B5EF4-FFF2-40B4-BE49-F238E27FC236}">
                <a16:creationId xmlns:a16="http://schemas.microsoft.com/office/drawing/2014/main" id="{0BA61B94-CDDD-DF41-B214-4B830BE933EF}"/>
              </a:ext>
            </a:extLst>
          </p:cNvPr>
          <p:cNvSpPr>
            <a:spLocks noGrp="1"/>
          </p:cNvSpPr>
          <p:nvPr>
            <p:ph type="body" sz="quarter" idx="14"/>
          </p:nvPr>
        </p:nvSpPr>
        <p:spPr>
          <a:xfrm>
            <a:off x="529389" y="2828287"/>
            <a:ext cx="6823133" cy="1666711"/>
          </a:xfrm>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Hand Scoring System</a:t>
            </a:r>
          </a:p>
        </p:txBody>
      </p:sp>
    </p:spTree>
    <p:extLst>
      <p:ext uri="{BB962C8B-B14F-4D97-AF65-F5344CB8AC3E}">
        <p14:creationId xmlns:p14="http://schemas.microsoft.com/office/powerpoint/2010/main" val="357149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7A24-A642-44F1-DF2F-F95BDE6B41E1}"/>
              </a:ext>
            </a:extLst>
          </p:cNvPr>
          <p:cNvSpPr>
            <a:spLocks noGrp="1"/>
          </p:cNvSpPr>
          <p:nvPr>
            <p:ph type="title"/>
          </p:nvPr>
        </p:nvSpPr>
        <p:spPr/>
        <p:txBody>
          <a:bodyPr/>
          <a:lstStyle/>
          <a:p>
            <a:r>
              <a:rPr lang="en-US"/>
              <a:t>Teacher Hand Scoring System</a:t>
            </a:r>
          </a:p>
        </p:txBody>
      </p:sp>
      <p:sp>
        <p:nvSpPr>
          <p:cNvPr id="3" name="Text Placeholder 2">
            <a:extLst>
              <a:ext uri="{FF2B5EF4-FFF2-40B4-BE49-F238E27FC236}">
                <a16:creationId xmlns:a16="http://schemas.microsoft.com/office/drawing/2014/main" id="{102ED875-7B96-B335-E69D-169401D465F9}"/>
              </a:ext>
            </a:extLst>
          </p:cNvPr>
          <p:cNvSpPr>
            <a:spLocks noGrp="1"/>
          </p:cNvSpPr>
          <p:nvPr>
            <p:ph type="body" idx="13"/>
          </p:nvPr>
        </p:nvSpPr>
        <p:spPr/>
        <p:txBody>
          <a:bodyPr/>
          <a:lstStyle/>
          <a:p>
            <a:pPr marL="596900" indent="-457200">
              <a:spcAft>
                <a:spcPts val="1200"/>
              </a:spcAft>
              <a:buFont typeface="+mj-lt"/>
              <a:buAutoNum type="arabicPeriod"/>
            </a:pPr>
            <a:r>
              <a:rPr lang="en-US">
                <a:latin typeface="Poppins"/>
                <a:cs typeface="Poppins"/>
              </a:rPr>
              <a:t>Most Interim Assessment items are scored by the test delivery engine, others require hand scoring.</a:t>
            </a:r>
          </a:p>
          <a:p>
            <a:pPr marL="596900" indent="-457200">
              <a:spcAft>
                <a:spcPts val="1200"/>
              </a:spcAft>
              <a:buFont typeface="+mj-lt"/>
              <a:buAutoNum type="arabicPeriod"/>
            </a:pPr>
            <a:r>
              <a:rPr lang="en-US">
                <a:latin typeface="Poppins"/>
                <a:cs typeface="Poppins"/>
              </a:rPr>
              <a:t>Hand scoring is completed by the IA Test Administrator in the Teacher Hand Scoring System (THSS).</a:t>
            </a:r>
          </a:p>
          <a:p>
            <a:pPr lvl="1">
              <a:spcAft>
                <a:spcPts val="1200"/>
              </a:spcAft>
              <a:buFont typeface="Courier New"/>
              <a:buChar char="o"/>
            </a:pPr>
            <a:r>
              <a:rPr lang="en-US">
                <a:latin typeface="Poppins"/>
                <a:cs typeface="Poppins"/>
              </a:rPr>
              <a:t>This is the same platform where Initial ELPAC grades 3-12 Writing responses are scored.</a:t>
            </a:r>
          </a:p>
          <a:p>
            <a:pPr marL="596900" indent="-457200">
              <a:spcAft>
                <a:spcPts val="1200"/>
              </a:spcAft>
              <a:buFont typeface="+mj-lt"/>
              <a:buAutoNum type="arabicPeriod"/>
            </a:pPr>
            <a:r>
              <a:rPr lang="en-US">
                <a:latin typeface="Poppins"/>
                <a:cs typeface="Poppins"/>
              </a:rPr>
              <a:t>Scoring is supported by training guides, rubrics, exemplars (i.e., anchor and practice papers) located in TOMS Resources.</a:t>
            </a:r>
          </a:p>
          <a:p>
            <a:pPr marL="596900" indent="-457200">
              <a:buFont typeface="+mj-lt"/>
              <a:buAutoNum type="arabicPeriod"/>
            </a:pPr>
            <a:endParaRPr lang="en-US"/>
          </a:p>
        </p:txBody>
      </p:sp>
    </p:spTree>
    <p:extLst>
      <p:ext uri="{BB962C8B-B14F-4D97-AF65-F5344CB8AC3E}">
        <p14:creationId xmlns:p14="http://schemas.microsoft.com/office/powerpoint/2010/main" val="289528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4F161753-4A87-F098-8719-5152D6E4D13C}"/>
              </a:ext>
            </a:extLst>
          </p:cNvPr>
          <p:cNvPicPr>
            <a:picLocks noChangeAspect="1"/>
          </p:cNvPicPr>
          <p:nvPr/>
        </p:nvPicPr>
        <p:blipFill>
          <a:blip r:embed="rId3"/>
          <a:stretch>
            <a:fillRect/>
          </a:stretch>
        </p:blipFill>
        <p:spPr>
          <a:xfrm>
            <a:off x="1554983" y="911862"/>
            <a:ext cx="6147078" cy="3614945"/>
          </a:xfrm>
          <a:prstGeom prst="rect">
            <a:avLst/>
          </a:prstGeom>
          <a:ln>
            <a:solidFill>
              <a:schemeClr val="tx1"/>
            </a:solidFill>
          </a:ln>
        </p:spPr>
      </p:pic>
      <p:sp>
        <p:nvSpPr>
          <p:cNvPr id="9" name="Title 1">
            <a:extLst>
              <a:ext uri="{FF2B5EF4-FFF2-40B4-BE49-F238E27FC236}">
                <a16:creationId xmlns:a16="http://schemas.microsoft.com/office/drawing/2014/main" id="{1EED5B2E-1E78-9B45-9985-A7341935C325}"/>
              </a:ext>
            </a:extLst>
          </p:cNvPr>
          <p:cNvSpPr>
            <a:spLocks noGrp="1"/>
          </p:cNvSpPr>
          <p:nvPr>
            <p:ph type="title"/>
          </p:nvPr>
        </p:nvSpPr>
        <p:spPr/>
        <p:txBody>
          <a:bodyPr>
            <a:normAutofit/>
          </a:bodyPr>
          <a:lstStyle/>
          <a:p>
            <a:r>
              <a:rPr lang="en-US"/>
              <a:t>Training Guides and Exemplars </a:t>
            </a:r>
          </a:p>
        </p:txBody>
      </p:sp>
      <p:sp>
        <p:nvSpPr>
          <p:cNvPr id="4" name="Speech Bubble: Rectangle 7">
            <a:extLst>
              <a:ext uri="{FF2B5EF4-FFF2-40B4-BE49-F238E27FC236}">
                <a16:creationId xmlns:a16="http://schemas.microsoft.com/office/drawing/2014/main" id="{E2E10EB9-8268-CC53-C8F8-AB5E1A2E135B}"/>
              </a:ext>
            </a:extLst>
          </p:cNvPr>
          <p:cNvSpPr/>
          <p:nvPr/>
        </p:nvSpPr>
        <p:spPr>
          <a:xfrm>
            <a:off x="5720315" y="1694774"/>
            <a:ext cx="357554" cy="242836"/>
          </a:xfrm>
          <a:prstGeom prst="wedgeRectCallout">
            <a:avLst>
              <a:gd name="adj1" fmla="val -155879"/>
              <a:gd name="adj2" fmla="val -69343"/>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1</a:t>
            </a:r>
          </a:p>
        </p:txBody>
      </p:sp>
      <p:sp>
        <p:nvSpPr>
          <p:cNvPr id="8" name="Speech Bubble: Rectangle 7">
            <a:extLst>
              <a:ext uri="{FF2B5EF4-FFF2-40B4-BE49-F238E27FC236}">
                <a16:creationId xmlns:a16="http://schemas.microsoft.com/office/drawing/2014/main" id="{FAE3F2F3-9EB4-4D1E-DC1C-6A4827337824}"/>
              </a:ext>
            </a:extLst>
          </p:cNvPr>
          <p:cNvSpPr/>
          <p:nvPr/>
        </p:nvSpPr>
        <p:spPr>
          <a:xfrm>
            <a:off x="4795772" y="2684183"/>
            <a:ext cx="338714" cy="261676"/>
          </a:xfrm>
          <a:prstGeom prst="wedgeRectCallout">
            <a:avLst>
              <a:gd name="adj1" fmla="val -115644"/>
              <a:gd name="adj2" fmla="val 3332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2</a:t>
            </a:r>
          </a:p>
        </p:txBody>
      </p:sp>
      <p:sp>
        <p:nvSpPr>
          <p:cNvPr id="11" name="Speech Bubble: Rectangle 7">
            <a:extLst>
              <a:ext uri="{FF2B5EF4-FFF2-40B4-BE49-F238E27FC236}">
                <a16:creationId xmlns:a16="http://schemas.microsoft.com/office/drawing/2014/main" id="{7F3BB6B7-6A4A-BC0F-622A-5B44DE7AA2CC}"/>
              </a:ext>
            </a:extLst>
          </p:cNvPr>
          <p:cNvSpPr/>
          <p:nvPr/>
        </p:nvSpPr>
        <p:spPr>
          <a:xfrm>
            <a:off x="4635863" y="3395090"/>
            <a:ext cx="326153" cy="249116"/>
          </a:xfrm>
          <a:prstGeom prst="wedgeRectCallout">
            <a:avLst>
              <a:gd name="adj1" fmla="val -196727"/>
              <a:gd name="adj2" fmla="val 135163"/>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3</a:t>
            </a:r>
          </a:p>
        </p:txBody>
      </p:sp>
    </p:spTree>
    <p:extLst>
      <p:ext uri="{BB962C8B-B14F-4D97-AF65-F5344CB8AC3E}">
        <p14:creationId xmlns:p14="http://schemas.microsoft.com/office/powerpoint/2010/main" val="814316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1C34D522-0A4F-9B7D-5526-A8B236E9694C}"/>
              </a:ext>
            </a:extLst>
          </p:cNvPr>
          <p:cNvPicPr>
            <a:picLocks noChangeAspect="1"/>
          </p:cNvPicPr>
          <p:nvPr/>
        </p:nvPicPr>
        <p:blipFill>
          <a:blip r:embed="rId3"/>
          <a:stretch>
            <a:fillRect/>
          </a:stretch>
        </p:blipFill>
        <p:spPr>
          <a:xfrm>
            <a:off x="541583" y="1046152"/>
            <a:ext cx="7916958" cy="3576449"/>
          </a:xfrm>
          <a:prstGeom prst="rect">
            <a:avLst/>
          </a:prstGeom>
          <a:ln>
            <a:solidFill>
              <a:schemeClr val="tx1"/>
            </a:solidFill>
          </a:ln>
        </p:spPr>
      </p:pic>
      <p:sp>
        <p:nvSpPr>
          <p:cNvPr id="9" name="Title 1">
            <a:extLst>
              <a:ext uri="{FF2B5EF4-FFF2-40B4-BE49-F238E27FC236}">
                <a16:creationId xmlns:a16="http://schemas.microsoft.com/office/drawing/2014/main" id="{1EED5B2E-1E78-9B45-9985-A7341935C325}"/>
              </a:ext>
            </a:extLst>
          </p:cNvPr>
          <p:cNvSpPr>
            <a:spLocks noGrp="1"/>
          </p:cNvSpPr>
          <p:nvPr>
            <p:ph type="title"/>
          </p:nvPr>
        </p:nvSpPr>
        <p:spPr/>
        <p:txBody>
          <a:bodyPr>
            <a:normAutofit/>
          </a:bodyPr>
          <a:lstStyle/>
          <a:p>
            <a:r>
              <a:rPr lang="en-US"/>
              <a:t>Training Guides and Exemplars </a:t>
            </a:r>
          </a:p>
        </p:txBody>
      </p:sp>
      <p:sp>
        <p:nvSpPr>
          <p:cNvPr id="8" name="TextBox 7">
            <a:extLst>
              <a:ext uri="{FF2B5EF4-FFF2-40B4-BE49-F238E27FC236}">
                <a16:creationId xmlns:a16="http://schemas.microsoft.com/office/drawing/2014/main" id="{9F3FCE63-6231-7918-02E6-7E2733403BCD}"/>
              </a:ext>
            </a:extLst>
          </p:cNvPr>
          <p:cNvSpPr txBox="1"/>
          <p:nvPr/>
        </p:nvSpPr>
        <p:spPr>
          <a:xfrm>
            <a:off x="5630786" y="2276200"/>
            <a:ext cx="2713054" cy="2169825"/>
          </a:xfrm>
          <a:prstGeom prst="rect">
            <a:avLst/>
          </a:prstGeom>
          <a:solidFill>
            <a:srgbClr val="FFFF00"/>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1100" b="1"/>
              <a:t>Test Content and Answer Key</a:t>
            </a:r>
            <a:endParaRPr lang="en-US" b="1"/>
          </a:p>
          <a:p>
            <a:pPr marL="457200" lvl="4" indent="-171450">
              <a:buFont typeface="Courier New"/>
              <a:buChar char="o"/>
            </a:pPr>
            <a:r>
              <a:rPr lang="en-US" sz="1000"/>
              <a:t>Administration Script and Rubrics</a:t>
            </a:r>
          </a:p>
          <a:p>
            <a:pPr marL="457200" lvl="4" indent="-171450">
              <a:buFont typeface="Courier New"/>
              <a:buChar char="o"/>
            </a:pPr>
            <a:r>
              <a:rPr lang="en-US" sz="1000"/>
              <a:t>Questions</a:t>
            </a:r>
          </a:p>
          <a:p>
            <a:pPr marL="457200" lvl="4" indent="-171450">
              <a:buFont typeface="Courier New"/>
              <a:buChar char="o"/>
            </a:pPr>
            <a:r>
              <a:rPr lang="en-US" sz="1000"/>
              <a:t>Answer Keys</a:t>
            </a:r>
          </a:p>
          <a:p>
            <a:pPr marL="457200" lvl="4" indent="-171450">
              <a:buFont typeface="Courier New"/>
              <a:buChar char="o"/>
            </a:pPr>
            <a:r>
              <a:rPr lang="en-US" sz="1000"/>
              <a:t>Score Sheets</a:t>
            </a:r>
          </a:p>
          <a:p>
            <a:pPr marL="171450" indent="-171450">
              <a:buFont typeface="Arial,Sans-Serif"/>
              <a:buChar char="•"/>
            </a:pPr>
            <a:endParaRPr lang="en-US" sz="1100" b="1"/>
          </a:p>
          <a:p>
            <a:pPr marL="171450" indent="-171450">
              <a:buFont typeface="Arial,Sans-Serif"/>
              <a:buChar char="•"/>
            </a:pPr>
            <a:r>
              <a:rPr lang="en-US" sz="1100" b="1"/>
              <a:t>DFA</a:t>
            </a:r>
            <a:endParaRPr lang="en-US"/>
          </a:p>
          <a:p>
            <a:pPr marL="457200" lvl="4" indent="-171450">
              <a:buFont typeface="Courier New,monospace"/>
              <a:buChar char="o"/>
            </a:pPr>
            <a:r>
              <a:rPr lang="en-US" sz="1000"/>
              <a:t>Script and rubrics</a:t>
            </a:r>
          </a:p>
          <a:p>
            <a:pPr marL="171450" indent="-171450">
              <a:buFont typeface="Arial,Sans-Serif"/>
              <a:buChar char="•"/>
            </a:pPr>
            <a:endParaRPr lang="en-US" sz="1100" b="1"/>
          </a:p>
          <a:p>
            <a:pPr marL="171450" indent="-171450">
              <a:buFont typeface="Arial,Sans-Serif"/>
              <a:buChar char="•"/>
            </a:pPr>
            <a:r>
              <a:rPr lang="en-US" sz="1100" b="1"/>
              <a:t>Training Guides and Exemplars</a:t>
            </a:r>
            <a:endParaRPr lang="en-US"/>
          </a:p>
          <a:p>
            <a:pPr marL="457200" lvl="4" indent="-171450">
              <a:buFont typeface="Courier New,monospace"/>
              <a:buChar char="o"/>
            </a:pPr>
            <a:r>
              <a:rPr lang="en-US" sz="1000"/>
              <a:t>Administration Script and Rubrics</a:t>
            </a:r>
          </a:p>
          <a:p>
            <a:pPr marL="457200" lvl="4" indent="-171450">
              <a:buFont typeface="Courier New,monospace"/>
              <a:buChar char="o"/>
            </a:pPr>
            <a:r>
              <a:rPr lang="en-US" sz="1000"/>
              <a:t>Questions</a:t>
            </a:r>
          </a:p>
          <a:p>
            <a:pPr marL="457200" lvl="4" indent="-171450">
              <a:buFont typeface="Courier New,monospace"/>
              <a:buChar char="o"/>
            </a:pPr>
            <a:r>
              <a:rPr lang="en-US" sz="1000"/>
              <a:t>Anchor Responses and justifications</a:t>
            </a:r>
            <a:endParaRPr lang="en-US"/>
          </a:p>
        </p:txBody>
      </p:sp>
    </p:spTree>
    <p:extLst>
      <p:ext uri="{BB962C8B-B14F-4D97-AF65-F5344CB8AC3E}">
        <p14:creationId xmlns:p14="http://schemas.microsoft.com/office/powerpoint/2010/main" val="153895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FD5B-0B3B-8F08-D6C7-D8224F0B1736}"/>
              </a:ext>
            </a:extLst>
          </p:cNvPr>
          <p:cNvSpPr>
            <a:spLocks noGrp="1"/>
          </p:cNvSpPr>
          <p:nvPr>
            <p:ph type="title"/>
          </p:nvPr>
        </p:nvSpPr>
        <p:spPr/>
        <p:txBody>
          <a:bodyPr/>
          <a:lstStyle/>
          <a:p>
            <a:r>
              <a:rPr lang="en-US"/>
              <a:t>Hand Scoring Video</a:t>
            </a:r>
          </a:p>
        </p:txBody>
      </p:sp>
      <p:sp>
        <p:nvSpPr>
          <p:cNvPr id="3" name="Text Placeholder 2">
            <a:extLst>
              <a:ext uri="{FF2B5EF4-FFF2-40B4-BE49-F238E27FC236}">
                <a16:creationId xmlns:a16="http://schemas.microsoft.com/office/drawing/2014/main" id="{33BF624C-A195-3AC8-C4EA-56D5F3093837}"/>
              </a:ext>
            </a:extLst>
          </p:cNvPr>
          <p:cNvSpPr>
            <a:spLocks noGrp="1"/>
          </p:cNvSpPr>
          <p:nvPr>
            <p:ph type="body" idx="13"/>
          </p:nvPr>
        </p:nvSpPr>
        <p:spPr>
          <a:xfrm>
            <a:off x="311700" y="952499"/>
            <a:ext cx="8520600" cy="1309451"/>
          </a:xfrm>
        </p:spPr>
        <p:txBody>
          <a:bodyPr>
            <a:normAutofit/>
          </a:bodyPr>
          <a:lstStyle/>
          <a:p>
            <a:pPr>
              <a:spcAft>
                <a:spcPts val="1200"/>
              </a:spcAft>
            </a:pPr>
            <a:r>
              <a:rPr lang="en-US">
                <a:latin typeface="Poppins"/>
                <a:cs typeface="Poppins"/>
              </a:rPr>
              <a:t>Module 4: Interim Assessment Hand Scoring Video</a:t>
            </a:r>
          </a:p>
          <a:p>
            <a:pPr>
              <a:spcAft>
                <a:spcPts val="1200"/>
              </a:spcAft>
            </a:pPr>
            <a:endParaRPr lang="en-US"/>
          </a:p>
        </p:txBody>
      </p:sp>
      <p:sp>
        <p:nvSpPr>
          <p:cNvPr id="5" name="TextBox 4">
            <a:extLst>
              <a:ext uri="{FF2B5EF4-FFF2-40B4-BE49-F238E27FC236}">
                <a16:creationId xmlns:a16="http://schemas.microsoft.com/office/drawing/2014/main" id="{BBCDF34F-EE62-44F2-FF9D-BD5391ECF8FB}"/>
              </a:ext>
            </a:extLst>
          </p:cNvPr>
          <p:cNvSpPr txBox="1"/>
          <p:nvPr/>
        </p:nvSpPr>
        <p:spPr>
          <a:xfrm>
            <a:off x="917796" y="2316291"/>
            <a:ext cx="3473726" cy="2277547"/>
          </a:xfrm>
          <a:prstGeom prst="rect">
            <a:avLst/>
          </a:prstGeom>
          <a:noFill/>
          <a:ln>
            <a:solidFill>
              <a:srgbClr val="FF0000"/>
            </a:solidFill>
          </a:ln>
        </p:spPr>
        <p:txBody>
          <a:bodyPr wrap="square" lIns="91440" tIns="45720" rIns="91440" bIns="45720" rtlCol="0" anchor="t">
            <a:spAutoFit/>
          </a:bodyPr>
          <a:lstStyle/>
          <a:p>
            <a:pPr>
              <a:spcAft>
                <a:spcPts val="600"/>
              </a:spcAft>
            </a:pPr>
            <a:r>
              <a:rPr lang="en-US">
                <a:latin typeface="Tahoma"/>
                <a:ea typeface="Tahoma"/>
                <a:cs typeface="Tahoma"/>
              </a:rPr>
              <a:t>Access the </a:t>
            </a:r>
            <a:r>
              <a:rPr lang="en-US" b="1" i="1">
                <a:latin typeface="Tahoma"/>
                <a:ea typeface="Tahoma"/>
                <a:cs typeface="Tahoma"/>
              </a:rPr>
              <a:t>Interim Assessment Hand Scoring System Video </a:t>
            </a:r>
            <a:r>
              <a:rPr lang="en-US">
                <a:latin typeface="Tahoma"/>
                <a:ea typeface="Tahoma"/>
                <a:cs typeface="Tahoma"/>
              </a:rPr>
              <a:t>through the following link:</a:t>
            </a:r>
          </a:p>
          <a:p>
            <a:pPr marL="285750" indent="-285750">
              <a:spcAft>
                <a:spcPts val="600"/>
              </a:spcAft>
              <a:buClr>
                <a:schemeClr val="accent1"/>
              </a:buClr>
              <a:buFont typeface="Wingdings" pitchFamily="2" charset="2"/>
              <a:buChar char="§"/>
            </a:pPr>
            <a:r>
              <a:rPr lang="en-US" sz="1600">
                <a:latin typeface="Tahoma"/>
                <a:ea typeface="Tahoma"/>
                <a:cs typeface="Tahoma"/>
                <a:hlinkClick r:id="rId2"/>
              </a:rPr>
              <a:t>https://www.cde.ca.gov/ta/tg/sa/iavideoseries.asp</a:t>
            </a:r>
            <a:r>
              <a:rPr lang="en-US" sz="1600" b="1">
                <a:latin typeface="Tahoma"/>
                <a:ea typeface="Tahoma"/>
                <a:cs typeface="Tahoma"/>
              </a:rPr>
              <a:t> </a:t>
            </a:r>
          </a:p>
          <a:p>
            <a:pPr marL="285750" indent="-285750">
              <a:spcAft>
                <a:spcPts val="600"/>
              </a:spcAft>
              <a:buClr>
                <a:schemeClr val="accent1"/>
              </a:buClr>
              <a:buFont typeface="Wingdings" pitchFamily="2" charset="2"/>
              <a:buChar char="§"/>
            </a:pPr>
            <a:endParaRPr lang="en-US" sz="1600" b="1">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Clr>
                <a:schemeClr val="accent1"/>
              </a:buClr>
              <a:buFont typeface="Wingdings" pitchFamily="2" charset="2"/>
              <a:buChar char="§"/>
            </a:pPr>
            <a:endParaRPr lang="en-US" sz="1600" b="1">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Clr>
                <a:schemeClr val="accent1"/>
              </a:buClr>
              <a:buFont typeface="Wingdings" pitchFamily="2" charset="2"/>
              <a:buChar char="§"/>
            </a:pPr>
            <a:endParaRPr lang="en-US" sz="16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941D5411-7609-6113-7BC0-86C0C4EC85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77880" y="2316292"/>
            <a:ext cx="3377541" cy="2282686"/>
          </a:xfrm>
          <a:prstGeom prst="rect">
            <a:avLst/>
          </a:prstGeom>
          <a:ln>
            <a:solidFill>
              <a:srgbClr val="FF0000"/>
            </a:solidFill>
          </a:ln>
        </p:spPr>
      </p:pic>
    </p:spTree>
    <p:extLst>
      <p:ext uri="{BB962C8B-B14F-4D97-AF65-F5344CB8AC3E}">
        <p14:creationId xmlns:p14="http://schemas.microsoft.com/office/powerpoint/2010/main" val="1469805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3E67E6A1-0E38-CFAB-C0CF-888E98E8FAE3}"/>
              </a:ext>
            </a:extLst>
          </p:cNvPr>
          <p:cNvSpPr>
            <a:spLocks noGrp="1"/>
          </p:cNvSpPr>
          <p:nvPr>
            <p:ph type="body" sz="quarter" idx="13"/>
          </p:nvPr>
        </p:nvSpPr>
        <p:spPr/>
        <p:txBody>
          <a:bodyPr lIns="91440" tIns="45720" rIns="91440" bIns="45720" anchor="b"/>
          <a:lstStyle/>
          <a:p>
            <a:r>
              <a:rPr lang="en-US">
                <a:latin typeface="Poppins"/>
                <a:cs typeface="Poppins"/>
              </a:rPr>
              <a:t>Preparing for IA Administration</a:t>
            </a:r>
          </a:p>
        </p:txBody>
      </p:sp>
      <p:sp>
        <p:nvSpPr>
          <p:cNvPr id="6" name="Text Placeholder 2">
            <a:extLst>
              <a:ext uri="{FF2B5EF4-FFF2-40B4-BE49-F238E27FC236}">
                <a16:creationId xmlns:a16="http://schemas.microsoft.com/office/drawing/2014/main" id="{0BA61B94-CDDD-DF41-B214-4B830BE933EF}"/>
              </a:ext>
            </a:extLst>
          </p:cNvPr>
          <p:cNvSpPr>
            <a:spLocks noGrp="1"/>
          </p:cNvSpPr>
          <p:nvPr>
            <p:ph type="body" sz="quarter" idx="14"/>
          </p:nvPr>
        </p:nvSpPr>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School Site Professional Development Topics</a:t>
            </a:r>
          </a:p>
          <a:p>
            <a:pPr marL="457200" indent="-457200">
              <a:spcAft>
                <a:spcPts val="600"/>
              </a:spcAft>
              <a:buClr>
                <a:schemeClr val="bg1"/>
              </a:buClr>
              <a:buFont typeface="Wingdings" panose="05000000000000000000" pitchFamily="2" charset="2"/>
              <a:buChar char="þ"/>
            </a:pPr>
            <a:r>
              <a:rPr lang="en-US" b="0">
                <a:latin typeface="Poppins"/>
                <a:cs typeface="Poppins"/>
              </a:rPr>
              <a:t>Training Requirements</a:t>
            </a:r>
          </a:p>
        </p:txBody>
      </p:sp>
    </p:spTree>
    <p:extLst>
      <p:ext uri="{BB962C8B-B14F-4D97-AF65-F5344CB8AC3E}">
        <p14:creationId xmlns:p14="http://schemas.microsoft.com/office/powerpoint/2010/main" val="12224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6E27-6B80-4765-B5A3-1CED037CE434}"/>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8F1CBDEE-06C3-3A5C-EBDC-9046E4E00F93}"/>
              </a:ext>
            </a:extLst>
          </p:cNvPr>
          <p:cNvSpPr>
            <a:spLocks noGrp="1"/>
          </p:cNvSpPr>
          <p:nvPr>
            <p:ph type="body" idx="1"/>
          </p:nvPr>
        </p:nvSpPr>
        <p:spPr>
          <a:xfrm>
            <a:off x="311700" y="952500"/>
            <a:ext cx="8465588" cy="3768622"/>
          </a:xfrm>
        </p:spPr>
        <p:txBody>
          <a:bodyPr numCol="2">
            <a:normAutofit/>
          </a:bodyPr>
          <a:lstStyle/>
          <a:p>
            <a:pPr marL="342900" indent="-342900">
              <a:lnSpc>
                <a:spcPct val="107000"/>
              </a:lnSpc>
              <a:spcAft>
                <a:spcPts val="0"/>
              </a:spcAft>
              <a:buAutoNum type="arabicPeriod"/>
            </a:pPr>
            <a:r>
              <a:rPr lang="en-US" sz="1400" kern="100">
                <a:latin typeface="Poppins"/>
                <a:cs typeface="Calibri"/>
              </a:rPr>
              <a:t>ELPAC Interim Assessments</a:t>
            </a:r>
          </a:p>
          <a:p>
            <a:pPr marL="342900" indent="-342900">
              <a:lnSpc>
                <a:spcPct val="107000"/>
              </a:lnSpc>
              <a:spcAft>
                <a:spcPts val="0"/>
              </a:spcAft>
              <a:buAutoNum type="arabicPeriod"/>
            </a:pPr>
            <a:r>
              <a:rPr lang="en-US" sz="1400" kern="100">
                <a:latin typeface="Poppins"/>
                <a:cs typeface="Calibri"/>
              </a:rPr>
              <a:t>Interim Assessments Viewing System</a:t>
            </a:r>
          </a:p>
          <a:p>
            <a:pPr marL="342900" indent="-342900">
              <a:lnSpc>
                <a:spcPct val="107000"/>
              </a:lnSpc>
              <a:spcAft>
                <a:spcPts val="0"/>
              </a:spcAft>
              <a:buAutoNum type="arabicPeriod"/>
            </a:pPr>
            <a:r>
              <a:rPr lang="en-US" sz="1400" kern="100">
                <a:latin typeface="Poppins"/>
                <a:cs typeface="Calibri"/>
              </a:rPr>
              <a:t>Interim Assessments Hand Scoring System</a:t>
            </a:r>
          </a:p>
          <a:p>
            <a:pPr marL="342900" indent="-342900">
              <a:lnSpc>
                <a:spcPct val="107000"/>
              </a:lnSpc>
              <a:spcAft>
                <a:spcPts val="0"/>
              </a:spcAft>
              <a:buAutoNum type="arabicPeriod"/>
            </a:pPr>
            <a:r>
              <a:rPr lang="en-US" sz="1400" kern="100">
                <a:latin typeface="Poppins"/>
                <a:cs typeface="Calibri"/>
              </a:rPr>
              <a:t>School Site Professional Development Topics and Training Requirements</a:t>
            </a:r>
          </a:p>
          <a:p>
            <a:pPr marL="342900" indent="-342900">
              <a:lnSpc>
                <a:spcPct val="107000"/>
              </a:lnSpc>
              <a:spcAft>
                <a:spcPts val="0"/>
              </a:spcAft>
              <a:buAutoNum type="arabicPeriod"/>
            </a:pPr>
            <a:r>
              <a:rPr lang="en-US" sz="1400" kern="100">
                <a:latin typeface="Poppins"/>
                <a:cs typeface="Calibri"/>
              </a:rPr>
              <a:t>Creating TOMS accounts</a:t>
            </a:r>
          </a:p>
          <a:p>
            <a:pPr marL="342900" indent="-342900">
              <a:lnSpc>
                <a:spcPct val="107000"/>
              </a:lnSpc>
              <a:spcAft>
                <a:spcPts val="0"/>
              </a:spcAft>
              <a:buAutoNum type="arabicPeriod"/>
            </a:pPr>
            <a:r>
              <a:rPr lang="en-US" sz="1400" kern="100">
                <a:latin typeface="Poppins"/>
                <a:cs typeface="Calibri"/>
              </a:rPr>
              <a:t>Accessibility Resources</a:t>
            </a:r>
          </a:p>
          <a:p>
            <a:pPr marL="342900" indent="-342900">
              <a:lnSpc>
                <a:spcPct val="107000"/>
              </a:lnSpc>
              <a:spcAft>
                <a:spcPts val="0"/>
              </a:spcAft>
              <a:buAutoNum type="arabicPeriod"/>
            </a:pPr>
            <a:r>
              <a:rPr lang="en-US" sz="1400" kern="100">
                <a:latin typeface="Poppins"/>
                <a:cs typeface="Calibri"/>
              </a:rPr>
              <a:t>Student Logon Credentials</a:t>
            </a:r>
          </a:p>
          <a:p>
            <a:pPr marL="342900" indent="-342900">
              <a:lnSpc>
                <a:spcPct val="107000"/>
              </a:lnSpc>
              <a:spcAft>
                <a:spcPts val="0"/>
              </a:spcAft>
              <a:buAutoNum type="arabicPeriod"/>
            </a:pPr>
            <a:r>
              <a:rPr lang="en-US" sz="1400" kern="100">
                <a:latin typeface="Poppins"/>
                <a:cs typeface="Calibri"/>
              </a:rPr>
              <a:t>Technology</a:t>
            </a:r>
          </a:p>
          <a:p>
            <a:pPr marL="342900" indent="-342900">
              <a:lnSpc>
                <a:spcPct val="107000"/>
              </a:lnSpc>
              <a:spcAft>
                <a:spcPts val="0"/>
              </a:spcAft>
              <a:buAutoNum type="arabicPeriod"/>
            </a:pPr>
            <a:r>
              <a:rPr lang="en-US" sz="1400" kern="100">
                <a:latin typeface="Poppins"/>
                <a:cs typeface="Calibri"/>
              </a:rPr>
              <a:t>Creating Test Sessions</a:t>
            </a:r>
          </a:p>
          <a:p>
            <a:pPr marL="342900" indent="-342900">
              <a:lnSpc>
                <a:spcPct val="107000"/>
              </a:lnSpc>
              <a:spcAft>
                <a:spcPts val="0"/>
              </a:spcAft>
              <a:buAutoNum type="arabicPeriod"/>
            </a:pPr>
            <a:r>
              <a:rPr lang="en-US" sz="1400" kern="100">
                <a:latin typeface="Poppins"/>
                <a:cs typeface="Calibri"/>
              </a:rPr>
              <a:t>Monitoring Test Completion</a:t>
            </a:r>
          </a:p>
          <a:p>
            <a:pPr marL="342900" indent="-342900">
              <a:lnSpc>
                <a:spcPct val="107000"/>
              </a:lnSpc>
              <a:spcAft>
                <a:spcPts val="0"/>
              </a:spcAft>
              <a:buAutoNum type="arabicPeriod"/>
            </a:pPr>
            <a:r>
              <a:rPr lang="en-US" sz="1400" kern="100">
                <a:latin typeface="Poppins"/>
                <a:cs typeface="Calibri"/>
              </a:rPr>
              <a:t>California Educator Reporting System (CERS)</a:t>
            </a:r>
            <a:endParaRPr lang="en-US" sz="1400">
              <a:latin typeface="Poppins"/>
            </a:endParaRPr>
          </a:p>
          <a:p>
            <a:pPr marL="342900" indent="-342900">
              <a:lnSpc>
                <a:spcPct val="120000"/>
              </a:lnSpc>
              <a:spcAft>
                <a:spcPts val="0"/>
              </a:spcAft>
              <a:buAutoNum type="arabicPeriod"/>
            </a:pPr>
            <a:endParaRPr lang="en-US" sz="1400" kern="100">
              <a:latin typeface="Calibri"/>
              <a:cs typeface="Calibri"/>
            </a:endParaRPr>
          </a:p>
        </p:txBody>
      </p:sp>
    </p:spTree>
    <p:extLst>
      <p:ext uri="{BB962C8B-B14F-4D97-AF65-F5344CB8AC3E}">
        <p14:creationId xmlns:p14="http://schemas.microsoft.com/office/powerpoint/2010/main" val="186753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961D-8D60-5C4E-B38E-2031BB901DFC}"/>
              </a:ext>
            </a:extLst>
          </p:cNvPr>
          <p:cNvSpPr>
            <a:spLocks noGrp="1"/>
          </p:cNvSpPr>
          <p:nvPr>
            <p:ph type="title"/>
          </p:nvPr>
        </p:nvSpPr>
        <p:spPr>
          <a:xfrm>
            <a:off x="41375" y="150"/>
            <a:ext cx="8694939" cy="773400"/>
          </a:xfrm>
        </p:spPr>
        <p:txBody>
          <a:bodyPr/>
          <a:lstStyle/>
          <a:p>
            <a:r>
              <a:rPr lang="en-US"/>
              <a:t>School Site Professional Development Agenda</a:t>
            </a:r>
          </a:p>
        </p:txBody>
      </p:sp>
      <p:sp>
        <p:nvSpPr>
          <p:cNvPr id="3" name="Text Placeholder 2">
            <a:extLst>
              <a:ext uri="{FF2B5EF4-FFF2-40B4-BE49-F238E27FC236}">
                <a16:creationId xmlns:a16="http://schemas.microsoft.com/office/drawing/2014/main" id="{E051F09F-02B1-C6A7-1C48-F567690FD965}"/>
              </a:ext>
            </a:extLst>
          </p:cNvPr>
          <p:cNvSpPr>
            <a:spLocks noGrp="1"/>
          </p:cNvSpPr>
          <p:nvPr>
            <p:ph type="body" idx="13"/>
          </p:nvPr>
        </p:nvSpPr>
        <p:spPr>
          <a:xfrm>
            <a:off x="311700" y="952500"/>
            <a:ext cx="8520600" cy="3483576"/>
          </a:xfrm>
        </p:spPr>
        <p:txBody>
          <a:bodyPr>
            <a:normAutofit fontScale="85000" lnSpcReduction="20000"/>
          </a:bodyPr>
          <a:lstStyle/>
          <a:p>
            <a:pPr marL="596900" indent="-457200">
              <a:buAutoNum type="arabicPeriod"/>
            </a:pPr>
            <a:r>
              <a:rPr lang="en-US" sz="2100">
                <a:latin typeface="Poppins"/>
                <a:cs typeface="Poppins"/>
              </a:rPr>
              <a:t>IOC on ELPAC IAs</a:t>
            </a:r>
            <a:endParaRPr lang="en-US"/>
          </a:p>
          <a:p>
            <a:pPr marL="596900" indent="-457200">
              <a:buAutoNum type="arabicPeriod"/>
            </a:pPr>
            <a:r>
              <a:rPr lang="en-US">
                <a:latin typeface="Poppins"/>
                <a:cs typeface="Poppins"/>
              </a:rPr>
              <a:t>IA Acknowledgement Form for Teachers to Sign </a:t>
            </a:r>
            <a:endParaRPr lang="en-US"/>
          </a:p>
          <a:p>
            <a:pPr marL="596900" indent="-457200">
              <a:buFont typeface="+mj-lt"/>
              <a:buAutoNum type="arabicPeriod"/>
            </a:pPr>
            <a:r>
              <a:rPr lang="en-US">
                <a:latin typeface="Poppins"/>
                <a:cs typeface="Poppins"/>
              </a:rPr>
              <a:t>IA Security Reminder </a:t>
            </a:r>
            <a:endParaRPr lang="en-US"/>
          </a:p>
          <a:p>
            <a:pPr marL="596900" indent="-457200">
              <a:buFont typeface="+mj-lt"/>
              <a:buAutoNum type="arabicPeriod"/>
            </a:pPr>
            <a:r>
              <a:rPr lang="en-US">
                <a:latin typeface="Poppins"/>
                <a:cs typeface="Poppins"/>
              </a:rPr>
              <a:t>IAs Available by Grade  </a:t>
            </a:r>
          </a:p>
          <a:p>
            <a:pPr marL="596900" indent="-457200">
              <a:buFont typeface="+mj-lt"/>
              <a:buAutoNum type="arabicPeriod"/>
            </a:pPr>
            <a:r>
              <a:rPr lang="en-US">
                <a:latin typeface="Poppins"/>
                <a:cs typeface="Poppins"/>
              </a:rPr>
              <a:t>IA Viewing System – Video </a:t>
            </a:r>
            <a:endParaRPr lang="en-US"/>
          </a:p>
          <a:p>
            <a:pPr marL="596900" indent="-457200">
              <a:buFont typeface="+mj-lt"/>
              <a:buAutoNum type="arabicPeriod"/>
            </a:pPr>
            <a:r>
              <a:rPr lang="en-US">
                <a:latin typeface="Poppins"/>
                <a:cs typeface="Poppins"/>
              </a:rPr>
              <a:t>Supports and Accommodations Available – </a:t>
            </a:r>
          </a:p>
          <a:p>
            <a:pPr marL="596900" indent="-457200">
              <a:buAutoNum type="arabicPeriod"/>
            </a:pPr>
            <a:r>
              <a:rPr lang="en-US">
                <a:latin typeface="Poppins"/>
                <a:cs typeface="Poppins"/>
              </a:rPr>
              <a:t>Creating a Test Session </a:t>
            </a:r>
            <a:endParaRPr lang="en-US"/>
          </a:p>
          <a:p>
            <a:pPr lvl="1">
              <a:buAutoNum type="arabicPeriod"/>
            </a:pPr>
            <a:r>
              <a:rPr lang="en-US">
                <a:latin typeface="Poppins"/>
                <a:cs typeface="Poppins"/>
              </a:rPr>
              <a:t>Standardized vs. Non Standardized</a:t>
            </a:r>
          </a:p>
          <a:p>
            <a:pPr marL="596900" indent="-457200">
              <a:buAutoNum type="arabicPeriod"/>
            </a:pPr>
            <a:r>
              <a:rPr lang="en-US">
                <a:latin typeface="Poppins"/>
                <a:cs typeface="Poppins"/>
              </a:rPr>
              <a:t>Student Logon Credentials</a:t>
            </a:r>
            <a:endParaRPr lang="en-US"/>
          </a:p>
          <a:p>
            <a:pPr marL="596900" indent="-457200">
              <a:buFont typeface="+mj-lt"/>
              <a:buAutoNum type="arabicPeriod"/>
            </a:pPr>
            <a:r>
              <a:rPr lang="en-US">
                <a:latin typeface="Poppins"/>
                <a:cs typeface="Poppins"/>
              </a:rPr>
              <a:t>Hand Scoring System - Video </a:t>
            </a:r>
          </a:p>
          <a:p>
            <a:pPr marL="596900" indent="-457200">
              <a:buFont typeface="+mj-lt"/>
              <a:buAutoNum type="arabicPeriod"/>
            </a:pPr>
            <a:r>
              <a:rPr lang="en-US">
                <a:latin typeface="Poppins"/>
                <a:cs typeface="Poppins"/>
              </a:rPr>
              <a:t>CERS – (California Educator Reporting System) – CERS for Educators Video </a:t>
            </a:r>
          </a:p>
          <a:p>
            <a:pPr marL="596900" indent="-457200">
              <a:buFont typeface="+mj-lt"/>
              <a:buAutoNum type="arabicPeriod"/>
            </a:pPr>
            <a:r>
              <a:rPr lang="en-US">
                <a:latin typeface="Poppins"/>
                <a:cs typeface="Poppins"/>
              </a:rPr>
              <a:t>IOC on mandated assessments </a:t>
            </a:r>
            <a:endParaRPr lang="en-US"/>
          </a:p>
          <a:p>
            <a:pPr marL="596900" indent="-457200">
              <a:buFont typeface="+mj-lt"/>
              <a:buAutoNum type="arabicPeriod"/>
            </a:pPr>
            <a:endParaRPr lang="en-US"/>
          </a:p>
          <a:p>
            <a:endParaRPr lang="en-US"/>
          </a:p>
        </p:txBody>
      </p:sp>
      <p:sp>
        <p:nvSpPr>
          <p:cNvPr id="5" name="TextBox 4">
            <a:extLst>
              <a:ext uri="{FF2B5EF4-FFF2-40B4-BE49-F238E27FC236}">
                <a16:creationId xmlns:a16="http://schemas.microsoft.com/office/drawing/2014/main" id="{981C2D21-D19E-82C1-BE87-BF7D1AE01224}"/>
              </a:ext>
            </a:extLst>
          </p:cNvPr>
          <p:cNvSpPr txBox="1"/>
          <p:nvPr/>
        </p:nvSpPr>
        <p:spPr>
          <a:xfrm>
            <a:off x="1735864" y="4249943"/>
            <a:ext cx="5486400" cy="523220"/>
          </a:xfrm>
          <a:prstGeom prst="rect">
            <a:avLst/>
          </a:prstGeom>
          <a:solidFill>
            <a:srgbClr val="FFFF00"/>
          </a:solidFill>
          <a:ln>
            <a:solidFill>
              <a:schemeClr val="tx1"/>
            </a:solidFill>
          </a:ln>
        </p:spPr>
        <p:txBody>
          <a:bodyPr wrap="square">
            <a:spAutoFit/>
          </a:bodyPr>
          <a:lstStyle/>
          <a:p>
            <a:pPr marL="285750" marR="0" indent="-285750">
              <a:spcBef>
                <a:spcPts val="0"/>
              </a:spcBef>
              <a:buFont typeface="Wingdings" panose="05000000000000000000" pitchFamily="2" charset="2"/>
              <a:buChar char="þ"/>
            </a:pPr>
            <a:r>
              <a:rPr lang="en-US" sz="1400">
                <a:effectLst/>
                <a:latin typeface="Poppinns"/>
                <a:ea typeface="Calibri" panose="020F0502020204030204" pitchFamily="34" charset="0"/>
                <a:cs typeface="Poppins" panose="00000500000000000000" pitchFamily="2" charset="0"/>
              </a:rPr>
              <a:t>Must have a dated Sign-in with each agenda.</a:t>
            </a:r>
          </a:p>
          <a:p>
            <a:pPr marL="285750" marR="0" indent="-285750">
              <a:spcBef>
                <a:spcPts val="0"/>
              </a:spcBef>
              <a:buFont typeface="Wingdings" panose="05000000000000000000" pitchFamily="2" charset="2"/>
              <a:buChar char="þ"/>
            </a:pPr>
            <a:r>
              <a:rPr lang="en-US" sz="1400">
                <a:effectLst/>
                <a:latin typeface="Poppinns"/>
                <a:ea typeface="Calibri" panose="020F0502020204030204" pitchFamily="34" charset="0"/>
                <a:cs typeface="Poppins" panose="00000500000000000000" pitchFamily="2" charset="0"/>
              </a:rPr>
              <a:t>Save Agenda and Sign-ins in school’s testing files for 2 years</a:t>
            </a:r>
          </a:p>
        </p:txBody>
      </p:sp>
    </p:spTree>
    <p:extLst>
      <p:ext uri="{BB962C8B-B14F-4D97-AF65-F5344CB8AC3E}">
        <p14:creationId xmlns:p14="http://schemas.microsoft.com/office/powerpoint/2010/main" val="219005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F70D-4201-C84D-C4AC-35204C26290E}"/>
              </a:ext>
            </a:extLst>
          </p:cNvPr>
          <p:cNvSpPr>
            <a:spLocks noGrp="1"/>
          </p:cNvSpPr>
          <p:nvPr>
            <p:ph type="title"/>
          </p:nvPr>
        </p:nvSpPr>
        <p:spPr/>
        <p:txBody>
          <a:bodyPr/>
          <a:lstStyle/>
          <a:p>
            <a:r>
              <a:rPr lang="en-US"/>
              <a:t> IA Administrator Training Requirements</a:t>
            </a:r>
          </a:p>
        </p:txBody>
      </p:sp>
      <p:sp>
        <p:nvSpPr>
          <p:cNvPr id="3" name="Text Placeholder 2">
            <a:extLst>
              <a:ext uri="{FF2B5EF4-FFF2-40B4-BE49-F238E27FC236}">
                <a16:creationId xmlns:a16="http://schemas.microsoft.com/office/drawing/2014/main" id="{2FDFE7B4-93FA-9967-3470-DC4BFC498DE6}"/>
              </a:ext>
            </a:extLst>
          </p:cNvPr>
          <p:cNvSpPr>
            <a:spLocks noGrp="1"/>
          </p:cNvSpPr>
          <p:nvPr>
            <p:ph type="body" idx="13"/>
          </p:nvPr>
        </p:nvSpPr>
        <p:spPr/>
        <p:txBody>
          <a:bodyPr/>
          <a:lstStyle/>
          <a:p>
            <a:pPr marL="596900" indent="-457200">
              <a:spcAft>
                <a:spcPts val="600"/>
              </a:spcAft>
              <a:buFont typeface="+mj-lt"/>
              <a:buAutoNum type="arabicPeriod"/>
            </a:pPr>
            <a:r>
              <a:rPr lang="en-US">
                <a:latin typeface="Poppins"/>
                <a:cs typeface="Poppins"/>
              </a:rPr>
              <a:t>LAUSD Interim Assessments Acknowledgement Form (In STB Portal) </a:t>
            </a:r>
          </a:p>
          <a:p>
            <a:pPr marL="596900" indent="-457200">
              <a:spcAft>
                <a:spcPts val="600"/>
              </a:spcAft>
              <a:buFont typeface="+mj-lt"/>
              <a:buAutoNum type="arabicPeriod"/>
            </a:pPr>
            <a:r>
              <a:rPr lang="en-US">
                <a:latin typeface="Poppins"/>
                <a:cs typeface="Poppins"/>
              </a:rPr>
              <a:t>Interim Assessment Training</a:t>
            </a:r>
          </a:p>
          <a:p>
            <a:pPr lvl="1">
              <a:spcAft>
                <a:spcPts val="600"/>
              </a:spcAft>
              <a:buFont typeface="Courier New"/>
              <a:buChar char="o"/>
            </a:pPr>
            <a:r>
              <a:rPr lang="en-US">
                <a:latin typeface="Poppins"/>
                <a:cs typeface="Poppins"/>
              </a:rPr>
              <a:t>2023-24 ELPAC Interim Assessment Training (facilitated by ELPAC Coordinator) </a:t>
            </a:r>
          </a:p>
          <a:p>
            <a:pPr lvl="2">
              <a:spcAft>
                <a:spcPts val="600"/>
              </a:spcAft>
            </a:pPr>
            <a:r>
              <a:rPr lang="en-US">
                <a:latin typeface="Poppins"/>
                <a:cs typeface="Poppins"/>
              </a:rPr>
              <a:t>Use this PowerPoint</a:t>
            </a:r>
          </a:p>
          <a:p>
            <a:pPr marL="596900" lvl="1" indent="0">
              <a:spcAft>
                <a:spcPts val="600"/>
              </a:spcAft>
              <a:buNone/>
            </a:pPr>
            <a:r>
              <a:rPr lang="en-US" b="1">
                <a:latin typeface="Poppins"/>
                <a:cs typeface="Poppins"/>
              </a:rPr>
              <a:t>                                                OR</a:t>
            </a:r>
            <a:endParaRPr lang="en-US">
              <a:latin typeface="Poppins"/>
              <a:cs typeface="Poppins"/>
            </a:endParaRPr>
          </a:p>
          <a:p>
            <a:pPr lvl="1">
              <a:spcAft>
                <a:spcPts val="600"/>
              </a:spcAft>
              <a:buFont typeface="Courier New"/>
              <a:buChar char="o"/>
            </a:pPr>
            <a:r>
              <a:rPr lang="en-US">
                <a:latin typeface="Poppins"/>
                <a:cs typeface="Poppins"/>
              </a:rPr>
              <a:t>2023-24 CAASPP Fall Training (facilitated by Site CAASPP Coordinator) </a:t>
            </a:r>
          </a:p>
          <a:p>
            <a:pPr marL="1479550" lvl="2" indent="-457200">
              <a:spcAft>
                <a:spcPts val="600"/>
              </a:spcAft>
              <a:buFont typeface="Arial" panose="05000000000000000000" pitchFamily="2" charset="2"/>
              <a:buChar char="•"/>
            </a:pPr>
            <a:r>
              <a:rPr lang="en-US">
                <a:latin typeface="Poppins"/>
                <a:cs typeface="Poppins"/>
              </a:rPr>
              <a:t>ELPAC Coordinator must review the MMED guidance (IOC) regarding ELPAC IAs.</a:t>
            </a:r>
            <a:endParaRPr lang="en-US"/>
          </a:p>
          <a:p>
            <a:pPr marL="139700" indent="0">
              <a:buNone/>
            </a:pPr>
            <a:endParaRPr lang="en-US" sz="1800"/>
          </a:p>
        </p:txBody>
      </p:sp>
    </p:spTree>
    <p:extLst>
      <p:ext uri="{BB962C8B-B14F-4D97-AF65-F5344CB8AC3E}">
        <p14:creationId xmlns:p14="http://schemas.microsoft.com/office/powerpoint/2010/main" val="5443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9381-5F52-0DBB-ABF8-8F3065B9AE81}"/>
              </a:ext>
            </a:extLst>
          </p:cNvPr>
          <p:cNvSpPr>
            <a:spLocks noGrp="1"/>
          </p:cNvSpPr>
          <p:nvPr>
            <p:ph type="title"/>
          </p:nvPr>
        </p:nvSpPr>
        <p:spPr/>
        <p:txBody>
          <a:bodyPr/>
          <a:lstStyle/>
          <a:p>
            <a:r>
              <a:rPr lang="en-US">
                <a:solidFill>
                  <a:schemeClr val="bg1"/>
                </a:solidFill>
              </a:rPr>
              <a:t>ELPAC IA Requirements – Proctors</a:t>
            </a:r>
            <a:r>
              <a:rPr lang="en-US">
                <a:solidFill>
                  <a:srgbClr val="FFFF00"/>
                </a:solidFill>
              </a:rPr>
              <a:t> </a:t>
            </a:r>
          </a:p>
        </p:txBody>
      </p:sp>
      <p:sp>
        <p:nvSpPr>
          <p:cNvPr id="3" name="Text Placeholder 2">
            <a:extLst>
              <a:ext uri="{FF2B5EF4-FFF2-40B4-BE49-F238E27FC236}">
                <a16:creationId xmlns:a16="http://schemas.microsoft.com/office/drawing/2014/main" id="{E42098BC-1950-5067-721B-C324E3090BD2}"/>
              </a:ext>
            </a:extLst>
          </p:cNvPr>
          <p:cNvSpPr>
            <a:spLocks noGrp="1"/>
          </p:cNvSpPr>
          <p:nvPr>
            <p:ph type="body" idx="13"/>
          </p:nvPr>
        </p:nvSpPr>
        <p:spPr/>
        <p:txBody>
          <a:bodyPr/>
          <a:lstStyle/>
          <a:p>
            <a:pPr marL="596900" indent="-457200">
              <a:spcAft>
                <a:spcPts val="600"/>
              </a:spcAft>
              <a:buFont typeface="Arial"/>
              <a:buAutoNum type="arabicPeriod"/>
            </a:pPr>
            <a:r>
              <a:rPr lang="en-US" sz="1800">
                <a:latin typeface="Poppins"/>
                <a:cs typeface="Poppins"/>
              </a:rPr>
              <a:t>2023-24 ELPAC Security Form TE and Proctor Requirements (via </a:t>
            </a:r>
            <a:r>
              <a:rPr lang="en-US" sz="1800" err="1">
                <a:latin typeface="Poppins"/>
                <a:cs typeface="Poppins"/>
              </a:rPr>
              <a:t>MyPLN</a:t>
            </a:r>
            <a:r>
              <a:rPr lang="en-US" sz="1800">
                <a:latin typeface="Poppins"/>
                <a:cs typeface="Poppins"/>
              </a:rPr>
              <a:t>)</a:t>
            </a:r>
            <a:endParaRPr lang="en-US" sz="1800"/>
          </a:p>
          <a:p>
            <a:pPr lvl="1">
              <a:spcAft>
                <a:spcPts val="600"/>
              </a:spcAft>
            </a:pPr>
            <a:r>
              <a:rPr lang="en-US" sz="1600">
                <a:latin typeface="Poppins"/>
                <a:cs typeface="Poppins"/>
              </a:rPr>
              <a:t>2023-24 ELPAC Security Affidavit - electronic submission in STB Portal via </a:t>
            </a:r>
            <a:r>
              <a:rPr lang="en-US" sz="1600" err="1">
                <a:latin typeface="Poppins"/>
                <a:cs typeface="Poppins"/>
              </a:rPr>
              <a:t>MyPLN</a:t>
            </a:r>
            <a:r>
              <a:rPr lang="en-US" sz="1600">
                <a:latin typeface="Poppins"/>
                <a:cs typeface="Poppins"/>
              </a:rPr>
              <a:t>.</a:t>
            </a:r>
            <a:endParaRPr lang="en-US" sz="1600"/>
          </a:p>
          <a:p>
            <a:pPr lvl="2">
              <a:spcAft>
                <a:spcPts val="600"/>
              </a:spcAft>
            </a:pPr>
            <a:r>
              <a:rPr lang="en-US" sz="1400">
                <a:latin typeface="Poppins"/>
                <a:cs typeface="Poppins"/>
              </a:rPr>
              <a:t>Must be on the LAUSD network to sign,</a:t>
            </a:r>
          </a:p>
          <a:p>
            <a:pPr marL="596900" indent="-457200">
              <a:spcAft>
                <a:spcPts val="600"/>
              </a:spcAft>
              <a:buAutoNum type="arabicPeriod"/>
            </a:pPr>
            <a:r>
              <a:rPr lang="en-US" sz="1800">
                <a:latin typeface="Poppins"/>
                <a:cs typeface="Arial"/>
              </a:rPr>
              <a:t>Interim Assessment Training</a:t>
            </a:r>
          </a:p>
          <a:p>
            <a:pPr lvl="1">
              <a:spcAft>
                <a:spcPts val="600"/>
              </a:spcAft>
            </a:pPr>
            <a:r>
              <a:rPr lang="en-US" sz="1600">
                <a:latin typeface="Poppins"/>
                <a:cs typeface="Arial"/>
              </a:rPr>
              <a:t>2023-24 ELPAC Interim Assessment Training (facilitated by ELPAC Coordinator) </a:t>
            </a:r>
          </a:p>
          <a:p>
            <a:pPr marL="596900" lvl="1" indent="0">
              <a:spcAft>
                <a:spcPts val="600"/>
              </a:spcAft>
              <a:buNone/>
            </a:pPr>
            <a:r>
              <a:rPr lang="en-US" sz="1600" b="1">
                <a:latin typeface="Poppins"/>
                <a:cs typeface="Arial"/>
              </a:rPr>
              <a:t>                                               OR</a:t>
            </a:r>
            <a:endParaRPr lang="en-US" sz="1600">
              <a:latin typeface="Poppins"/>
              <a:cs typeface="Arial"/>
            </a:endParaRPr>
          </a:p>
          <a:p>
            <a:pPr lvl="1">
              <a:spcAft>
                <a:spcPts val="600"/>
              </a:spcAft>
            </a:pPr>
            <a:r>
              <a:rPr lang="en-US" sz="1600">
                <a:latin typeface="Poppins"/>
                <a:cs typeface="Arial"/>
              </a:rPr>
              <a:t>2023-24 CAASPP Fall Training (facilitated by Site CAASPP Coordinator) </a:t>
            </a:r>
          </a:p>
          <a:p>
            <a:endParaRPr lang="en-US"/>
          </a:p>
        </p:txBody>
      </p:sp>
    </p:spTree>
    <p:extLst>
      <p:ext uri="{BB962C8B-B14F-4D97-AF65-F5344CB8AC3E}">
        <p14:creationId xmlns:p14="http://schemas.microsoft.com/office/powerpoint/2010/main" val="421989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A screenshot of a phone&#10;&#10;Description automatically generated">
            <a:extLst>
              <a:ext uri="{FF2B5EF4-FFF2-40B4-BE49-F238E27FC236}">
                <a16:creationId xmlns:a16="http://schemas.microsoft.com/office/drawing/2014/main" id="{6BAED34D-65D7-49B0-6E27-D8DF32AF11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8931" y="3157092"/>
            <a:ext cx="2668429" cy="1143512"/>
          </a:xfrm>
          <a:prstGeom prst="rect">
            <a:avLst/>
          </a:prstGeom>
          <a:ln>
            <a:solidFill>
              <a:schemeClr val="tx1"/>
            </a:solidFill>
          </a:ln>
        </p:spPr>
      </p:pic>
      <p:pic>
        <p:nvPicPr>
          <p:cNvPr id="12" name="Picture 11">
            <a:extLst>
              <a:ext uri="{FF2B5EF4-FFF2-40B4-BE49-F238E27FC236}">
                <a16:creationId xmlns:a16="http://schemas.microsoft.com/office/drawing/2014/main" id="{C2D1CAED-ED79-7443-BF62-2383385385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600" y="1740443"/>
            <a:ext cx="3429000" cy="914400"/>
          </a:xfrm>
          <a:prstGeom prst="rect">
            <a:avLst/>
          </a:prstGeom>
          <a:ln>
            <a:solidFill>
              <a:schemeClr val="tx1"/>
            </a:solidFill>
          </a:ln>
        </p:spPr>
      </p:pic>
      <p:sp>
        <p:nvSpPr>
          <p:cNvPr id="4" name="Title 3">
            <a:extLst>
              <a:ext uri="{FF2B5EF4-FFF2-40B4-BE49-F238E27FC236}">
                <a16:creationId xmlns:a16="http://schemas.microsoft.com/office/drawing/2014/main" id="{D3CC9666-3409-E014-9BD6-61ABC3646BDF}"/>
              </a:ext>
            </a:extLst>
          </p:cNvPr>
          <p:cNvSpPr>
            <a:spLocks noGrp="1"/>
          </p:cNvSpPr>
          <p:nvPr>
            <p:ph type="title"/>
          </p:nvPr>
        </p:nvSpPr>
        <p:spPr/>
        <p:txBody>
          <a:bodyPr/>
          <a:lstStyle/>
          <a:p>
            <a:r>
              <a:rPr lang="en-US"/>
              <a:t>Signing the IA Acknowledgment Form</a:t>
            </a:r>
          </a:p>
        </p:txBody>
      </p:sp>
      <p:sp>
        <p:nvSpPr>
          <p:cNvPr id="14" name="Arrow: Down 10">
            <a:extLst>
              <a:ext uri="{FF2B5EF4-FFF2-40B4-BE49-F238E27FC236}">
                <a16:creationId xmlns:a16="http://schemas.microsoft.com/office/drawing/2014/main" id="{09468313-C14D-524B-82EE-2739AF66F348}"/>
              </a:ext>
            </a:extLst>
          </p:cNvPr>
          <p:cNvSpPr/>
          <p:nvPr/>
        </p:nvSpPr>
        <p:spPr>
          <a:xfrm rot="16200000">
            <a:off x="837443" y="2014700"/>
            <a:ext cx="480060" cy="3429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91440" tIns="45720" rIns="91440" bIns="45720" rtlCol="0" anchor="ctr"/>
          <a:lstStyle/>
          <a:p>
            <a:pPr algn="ctr" defTabSz="514350" fontAlgn="base">
              <a:spcBef>
                <a:spcPct val="0"/>
              </a:spcBef>
              <a:spcAft>
                <a:spcPct val="0"/>
              </a:spcAft>
            </a:pPr>
            <a:r>
              <a:rPr lang="en-US" sz="1050" b="1">
                <a:solidFill>
                  <a:srgbClr val="000000"/>
                </a:solidFill>
                <a:latin typeface="Poppins"/>
                <a:cs typeface="Poppins"/>
              </a:rPr>
              <a:t>1</a:t>
            </a:r>
          </a:p>
        </p:txBody>
      </p:sp>
      <p:pic>
        <p:nvPicPr>
          <p:cNvPr id="15" name="Picture 14" descr="Student Testing Branch HOME PAGE - Internet Explorer provided by LAUSD">
            <a:extLst>
              <a:ext uri="{FF2B5EF4-FFF2-40B4-BE49-F238E27FC236}">
                <a16:creationId xmlns:a16="http://schemas.microsoft.com/office/drawing/2014/main" id="{1184BD94-52BE-364E-8A38-DE9EAABF41F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53632" y="1545622"/>
            <a:ext cx="1848746" cy="1289041"/>
          </a:xfrm>
          <a:prstGeom prst="rect">
            <a:avLst/>
          </a:prstGeom>
          <a:ln>
            <a:solidFill>
              <a:schemeClr val="accent1">
                <a:lumMod val="50000"/>
              </a:schemeClr>
            </a:solidFill>
          </a:ln>
        </p:spPr>
      </p:pic>
      <p:sp>
        <p:nvSpPr>
          <p:cNvPr id="16" name="Arrow: Down 10">
            <a:extLst>
              <a:ext uri="{FF2B5EF4-FFF2-40B4-BE49-F238E27FC236}">
                <a16:creationId xmlns:a16="http://schemas.microsoft.com/office/drawing/2014/main" id="{55A99E99-1CBD-9F43-819E-95B8B8031FCA}"/>
              </a:ext>
            </a:extLst>
          </p:cNvPr>
          <p:cNvSpPr/>
          <p:nvPr/>
        </p:nvSpPr>
        <p:spPr>
          <a:xfrm rot="16200000">
            <a:off x="5251177" y="2014700"/>
            <a:ext cx="480060" cy="3429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91440" tIns="45720" rIns="91440" bIns="45720" rtlCol="0" anchor="ctr"/>
          <a:lstStyle/>
          <a:p>
            <a:pPr algn="ctr" defTabSz="514350" fontAlgn="base">
              <a:spcBef>
                <a:spcPct val="0"/>
              </a:spcBef>
              <a:spcAft>
                <a:spcPct val="0"/>
              </a:spcAft>
            </a:pPr>
            <a:r>
              <a:rPr lang="en-US" sz="1050" b="1">
                <a:solidFill>
                  <a:srgbClr val="000000"/>
                </a:solidFill>
                <a:latin typeface="Poppins"/>
                <a:cs typeface="Poppins"/>
              </a:rPr>
              <a:t>2</a:t>
            </a:r>
          </a:p>
        </p:txBody>
      </p:sp>
      <p:sp>
        <p:nvSpPr>
          <p:cNvPr id="13" name="Arrow: Down 13">
            <a:extLst>
              <a:ext uri="{FF2B5EF4-FFF2-40B4-BE49-F238E27FC236}">
                <a16:creationId xmlns:a16="http://schemas.microsoft.com/office/drawing/2014/main" id="{F5B6CC03-01A3-7748-A9BC-2186701C0240}"/>
              </a:ext>
            </a:extLst>
          </p:cNvPr>
          <p:cNvSpPr/>
          <p:nvPr/>
        </p:nvSpPr>
        <p:spPr>
          <a:xfrm rot="16200000">
            <a:off x="4577477" y="3562213"/>
            <a:ext cx="480060" cy="3429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91440" tIns="45720" rIns="91440" bIns="45720" rtlCol="0" anchor="ctr"/>
          <a:lstStyle/>
          <a:p>
            <a:pPr algn="ctr" defTabSz="514350" fontAlgn="base">
              <a:spcBef>
                <a:spcPct val="0"/>
              </a:spcBef>
              <a:spcAft>
                <a:spcPct val="0"/>
              </a:spcAft>
            </a:pPr>
            <a:r>
              <a:rPr lang="en-US" sz="1050" b="1">
                <a:solidFill>
                  <a:srgbClr val="000000"/>
                </a:solidFill>
                <a:latin typeface="Poppins"/>
                <a:cs typeface="Poppins"/>
              </a:rPr>
              <a:t>4</a:t>
            </a:r>
          </a:p>
        </p:txBody>
      </p:sp>
      <p:sp>
        <p:nvSpPr>
          <p:cNvPr id="17" name="Frame 16">
            <a:extLst>
              <a:ext uri="{FF2B5EF4-FFF2-40B4-BE49-F238E27FC236}">
                <a16:creationId xmlns:a16="http://schemas.microsoft.com/office/drawing/2014/main" id="{5B27C32A-FA33-3143-918B-E8C93E20775F}"/>
              </a:ext>
            </a:extLst>
          </p:cNvPr>
          <p:cNvSpPr/>
          <p:nvPr/>
        </p:nvSpPr>
        <p:spPr>
          <a:xfrm>
            <a:off x="1468218" y="3565086"/>
            <a:ext cx="933896" cy="235875"/>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7" name="Arrow: Down 10">
            <a:extLst>
              <a:ext uri="{FF2B5EF4-FFF2-40B4-BE49-F238E27FC236}">
                <a16:creationId xmlns:a16="http://schemas.microsoft.com/office/drawing/2014/main" id="{A21CAD83-AB5D-09D4-3D1C-13DA5A0157CD}"/>
              </a:ext>
            </a:extLst>
          </p:cNvPr>
          <p:cNvSpPr/>
          <p:nvPr/>
        </p:nvSpPr>
        <p:spPr>
          <a:xfrm rot="16200000">
            <a:off x="838646" y="3557398"/>
            <a:ext cx="480060" cy="3429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91440" tIns="45720" rIns="91440" bIns="45720" rtlCol="0" anchor="ctr"/>
          <a:lstStyle/>
          <a:p>
            <a:pPr algn="ctr" defTabSz="514350" fontAlgn="base">
              <a:spcBef>
                <a:spcPct val="0"/>
              </a:spcBef>
              <a:spcAft>
                <a:spcPct val="0"/>
              </a:spcAft>
            </a:pPr>
            <a:r>
              <a:rPr lang="en-US" sz="1050" b="1">
                <a:solidFill>
                  <a:srgbClr val="000000"/>
                </a:solidFill>
                <a:latin typeface="Poppins"/>
                <a:cs typeface="Poppins"/>
              </a:rPr>
              <a:t>3</a:t>
            </a:r>
          </a:p>
        </p:txBody>
      </p:sp>
      <p:sp>
        <p:nvSpPr>
          <p:cNvPr id="8" name="TextBox 7">
            <a:extLst>
              <a:ext uri="{FF2B5EF4-FFF2-40B4-BE49-F238E27FC236}">
                <a16:creationId xmlns:a16="http://schemas.microsoft.com/office/drawing/2014/main" id="{01A8F11B-ACC8-744B-4978-DB4EB0EC1E20}"/>
              </a:ext>
            </a:extLst>
          </p:cNvPr>
          <p:cNvSpPr txBox="1"/>
          <p:nvPr/>
        </p:nvSpPr>
        <p:spPr>
          <a:xfrm>
            <a:off x="2110286" y="1076228"/>
            <a:ext cx="4919709" cy="261610"/>
          </a:xfrm>
          <a:prstGeom prst="rect">
            <a:avLst/>
          </a:prstGeom>
          <a:solidFill>
            <a:srgbClr val="FFFF00"/>
          </a:solidFill>
          <a:ln>
            <a:solidFill>
              <a:schemeClr val="tx1"/>
            </a:solidFill>
          </a:ln>
        </p:spPr>
        <p:txBody>
          <a:bodyPr wrap="square" lIns="91440" tIns="45720" rIns="91440" bIns="45720" rtlCol="0" anchor="t">
            <a:spAutoFit/>
          </a:bodyPr>
          <a:lstStyle/>
          <a:p>
            <a:pPr algn="ctr"/>
            <a:r>
              <a:rPr lang="en-US" sz="1100">
                <a:latin typeface="Poppins"/>
                <a:cs typeface="Calibri"/>
              </a:rPr>
              <a:t>Navigate to STB Website: </a:t>
            </a:r>
            <a:r>
              <a:rPr lang="en-US" sz="1100">
                <a:solidFill>
                  <a:srgbClr val="0563C1"/>
                </a:solidFill>
                <a:latin typeface="Poppins"/>
                <a:cs typeface="Poppins"/>
                <a:hlinkClick r:id="rId6"/>
              </a:rPr>
              <a:t>https://www.lausd.org/testing</a:t>
            </a:r>
            <a:endParaRPr lang="en-US" sz="1100">
              <a:solidFill>
                <a:srgbClr val="0563C1"/>
              </a:solidFill>
              <a:latin typeface="Poppins"/>
              <a:cs typeface="Poppins"/>
            </a:endParaRPr>
          </a:p>
        </p:txBody>
      </p:sp>
      <p:sp>
        <p:nvSpPr>
          <p:cNvPr id="10" name="Frame 9">
            <a:extLst>
              <a:ext uri="{FF2B5EF4-FFF2-40B4-BE49-F238E27FC236}">
                <a16:creationId xmlns:a16="http://schemas.microsoft.com/office/drawing/2014/main" id="{D9D92A4A-AE2B-77E3-07FC-4820E4EA791A}"/>
              </a:ext>
            </a:extLst>
          </p:cNvPr>
          <p:cNvSpPr/>
          <p:nvPr/>
        </p:nvSpPr>
        <p:spPr>
          <a:xfrm>
            <a:off x="1501571" y="1872863"/>
            <a:ext cx="1082062" cy="348763"/>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2" name="Picture 1" descr="A blue rectangle with white text&#10;&#10;Description automatically generated">
            <a:extLst>
              <a:ext uri="{FF2B5EF4-FFF2-40B4-BE49-F238E27FC236}">
                <a16:creationId xmlns:a16="http://schemas.microsoft.com/office/drawing/2014/main" id="{F4138F3F-CB52-BCBD-3AA2-FF644719EA3E}"/>
              </a:ext>
            </a:extLst>
          </p:cNvPr>
          <p:cNvPicPr>
            <a:picLocks noChangeAspect="1"/>
          </p:cNvPicPr>
          <p:nvPr/>
        </p:nvPicPr>
        <p:blipFill>
          <a:blip r:embed="rId7"/>
          <a:stretch>
            <a:fillRect/>
          </a:stretch>
        </p:blipFill>
        <p:spPr>
          <a:xfrm>
            <a:off x="5457946" y="3117689"/>
            <a:ext cx="2438400" cy="1295400"/>
          </a:xfrm>
          <a:prstGeom prst="rect">
            <a:avLst/>
          </a:prstGeom>
        </p:spPr>
      </p:pic>
    </p:spTree>
    <p:extLst>
      <p:ext uri="{BB962C8B-B14F-4D97-AF65-F5344CB8AC3E}">
        <p14:creationId xmlns:p14="http://schemas.microsoft.com/office/powerpoint/2010/main" val="52513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C9666-3409-E014-9BD6-61ABC3646BDF}"/>
              </a:ext>
            </a:extLst>
          </p:cNvPr>
          <p:cNvSpPr>
            <a:spLocks noGrp="1"/>
          </p:cNvSpPr>
          <p:nvPr>
            <p:ph type="title"/>
          </p:nvPr>
        </p:nvSpPr>
        <p:spPr/>
        <p:txBody>
          <a:bodyPr/>
          <a:lstStyle/>
          <a:p>
            <a:r>
              <a:rPr lang="en-US"/>
              <a:t>Signing the IA Acknowledgment Form</a:t>
            </a:r>
          </a:p>
        </p:txBody>
      </p:sp>
      <p:pic>
        <p:nvPicPr>
          <p:cNvPr id="5" name="Picture 4" descr="A screenshot of a computer&#10;&#10;Description automatically generated">
            <a:extLst>
              <a:ext uri="{FF2B5EF4-FFF2-40B4-BE49-F238E27FC236}">
                <a16:creationId xmlns:a16="http://schemas.microsoft.com/office/drawing/2014/main" id="{0BBE67FB-ECFA-CFD2-4FD7-4B6FA2127126}"/>
              </a:ext>
            </a:extLst>
          </p:cNvPr>
          <p:cNvPicPr>
            <a:picLocks noChangeAspect="1"/>
          </p:cNvPicPr>
          <p:nvPr/>
        </p:nvPicPr>
        <p:blipFill>
          <a:blip r:embed="rId3"/>
          <a:stretch>
            <a:fillRect/>
          </a:stretch>
        </p:blipFill>
        <p:spPr>
          <a:xfrm>
            <a:off x="748748" y="957536"/>
            <a:ext cx="7646503" cy="3534884"/>
          </a:xfrm>
          <a:prstGeom prst="rect">
            <a:avLst/>
          </a:prstGeom>
          <a:ln>
            <a:solidFill>
              <a:schemeClr val="tx1"/>
            </a:solidFill>
          </a:ln>
        </p:spPr>
      </p:pic>
    </p:spTree>
    <p:extLst>
      <p:ext uri="{BB962C8B-B14F-4D97-AF65-F5344CB8AC3E}">
        <p14:creationId xmlns:p14="http://schemas.microsoft.com/office/powerpoint/2010/main" val="289377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A screenshot of a phone&#10;&#10;Description automatically generated">
            <a:extLst>
              <a:ext uri="{FF2B5EF4-FFF2-40B4-BE49-F238E27FC236}">
                <a16:creationId xmlns:a16="http://schemas.microsoft.com/office/drawing/2014/main" id="{6BAED34D-65D7-49B0-6E27-D8DF32AF11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8931" y="2925550"/>
            <a:ext cx="2668429" cy="1143512"/>
          </a:xfrm>
          <a:prstGeom prst="rect">
            <a:avLst/>
          </a:prstGeom>
          <a:ln>
            <a:solidFill>
              <a:schemeClr val="tx1"/>
            </a:solidFill>
          </a:ln>
        </p:spPr>
      </p:pic>
      <p:pic>
        <p:nvPicPr>
          <p:cNvPr id="12" name="Picture 11">
            <a:extLst>
              <a:ext uri="{FF2B5EF4-FFF2-40B4-BE49-F238E27FC236}">
                <a16:creationId xmlns:a16="http://schemas.microsoft.com/office/drawing/2014/main" id="{C2D1CAED-ED79-7443-BF62-2383385385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600" y="1674501"/>
            <a:ext cx="3429000" cy="914400"/>
          </a:xfrm>
          <a:prstGeom prst="rect">
            <a:avLst/>
          </a:prstGeom>
          <a:ln>
            <a:solidFill>
              <a:schemeClr val="tx1"/>
            </a:solidFill>
          </a:ln>
        </p:spPr>
      </p:pic>
      <p:sp>
        <p:nvSpPr>
          <p:cNvPr id="4" name="Title 3">
            <a:extLst>
              <a:ext uri="{FF2B5EF4-FFF2-40B4-BE49-F238E27FC236}">
                <a16:creationId xmlns:a16="http://schemas.microsoft.com/office/drawing/2014/main" id="{D3CC9666-3409-E014-9BD6-61ABC3646BDF}"/>
              </a:ext>
            </a:extLst>
          </p:cNvPr>
          <p:cNvSpPr>
            <a:spLocks noGrp="1"/>
          </p:cNvSpPr>
          <p:nvPr>
            <p:ph type="title"/>
          </p:nvPr>
        </p:nvSpPr>
        <p:spPr>
          <a:xfrm>
            <a:off x="41375" y="150"/>
            <a:ext cx="8629315" cy="773400"/>
          </a:xfrm>
        </p:spPr>
        <p:txBody>
          <a:bodyPr/>
          <a:lstStyle/>
          <a:p>
            <a:r>
              <a:rPr lang="en-US" sz="2400"/>
              <a:t>Verifying Completion of the Acknowledgement Form</a:t>
            </a:r>
          </a:p>
        </p:txBody>
      </p:sp>
      <p:sp>
        <p:nvSpPr>
          <p:cNvPr id="14" name="Arrow: Down 10">
            <a:extLst>
              <a:ext uri="{FF2B5EF4-FFF2-40B4-BE49-F238E27FC236}">
                <a16:creationId xmlns:a16="http://schemas.microsoft.com/office/drawing/2014/main" id="{09468313-C14D-524B-82EE-2739AF66F348}"/>
              </a:ext>
            </a:extLst>
          </p:cNvPr>
          <p:cNvSpPr/>
          <p:nvPr/>
        </p:nvSpPr>
        <p:spPr>
          <a:xfrm rot="16200000">
            <a:off x="837443" y="1948758"/>
            <a:ext cx="480060" cy="3429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91440" tIns="45720" rIns="91440" bIns="45720" rtlCol="0" anchor="ctr"/>
          <a:lstStyle/>
          <a:p>
            <a:pPr algn="ctr" defTabSz="514350" fontAlgn="base">
              <a:spcBef>
                <a:spcPct val="0"/>
              </a:spcBef>
              <a:spcAft>
                <a:spcPct val="0"/>
              </a:spcAft>
            </a:pPr>
            <a:r>
              <a:rPr lang="en-US" sz="1050" b="1">
                <a:solidFill>
                  <a:srgbClr val="000000"/>
                </a:solidFill>
                <a:latin typeface="Poppins"/>
                <a:cs typeface="Poppins"/>
              </a:rPr>
              <a:t>1</a:t>
            </a:r>
          </a:p>
        </p:txBody>
      </p:sp>
      <p:pic>
        <p:nvPicPr>
          <p:cNvPr id="15" name="Picture 14" descr="Student Testing Branch HOME PAGE - Internet Explorer provided by LAUSD">
            <a:extLst>
              <a:ext uri="{FF2B5EF4-FFF2-40B4-BE49-F238E27FC236}">
                <a16:creationId xmlns:a16="http://schemas.microsoft.com/office/drawing/2014/main" id="{1184BD94-52BE-364E-8A38-DE9EAABF41F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53632" y="1479680"/>
            <a:ext cx="1848746" cy="1289041"/>
          </a:xfrm>
          <a:prstGeom prst="rect">
            <a:avLst/>
          </a:prstGeom>
          <a:ln>
            <a:solidFill>
              <a:schemeClr val="accent1">
                <a:lumMod val="50000"/>
              </a:schemeClr>
            </a:solidFill>
          </a:ln>
        </p:spPr>
      </p:pic>
      <p:sp>
        <p:nvSpPr>
          <p:cNvPr id="16" name="Arrow: Down 10">
            <a:extLst>
              <a:ext uri="{FF2B5EF4-FFF2-40B4-BE49-F238E27FC236}">
                <a16:creationId xmlns:a16="http://schemas.microsoft.com/office/drawing/2014/main" id="{55A99E99-1CBD-9F43-819E-95B8B8031FCA}"/>
              </a:ext>
            </a:extLst>
          </p:cNvPr>
          <p:cNvSpPr/>
          <p:nvPr/>
        </p:nvSpPr>
        <p:spPr>
          <a:xfrm rot="16200000">
            <a:off x="5251177" y="1948758"/>
            <a:ext cx="480060" cy="3429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91440" tIns="45720" rIns="91440" bIns="45720" rtlCol="0" anchor="ctr"/>
          <a:lstStyle/>
          <a:p>
            <a:pPr algn="ctr" defTabSz="514350" fontAlgn="base">
              <a:spcBef>
                <a:spcPct val="0"/>
              </a:spcBef>
              <a:spcAft>
                <a:spcPct val="0"/>
              </a:spcAft>
            </a:pPr>
            <a:r>
              <a:rPr lang="en-US" sz="1050" b="1">
                <a:solidFill>
                  <a:srgbClr val="000000"/>
                </a:solidFill>
                <a:latin typeface="Poppins"/>
                <a:cs typeface="Poppins"/>
              </a:rPr>
              <a:t>2</a:t>
            </a:r>
          </a:p>
        </p:txBody>
      </p:sp>
      <p:pic>
        <p:nvPicPr>
          <p:cNvPr id="5" name="Picture 4">
            <a:extLst>
              <a:ext uri="{FF2B5EF4-FFF2-40B4-BE49-F238E27FC236}">
                <a16:creationId xmlns:a16="http://schemas.microsoft.com/office/drawing/2014/main" id="{5C0CA07D-C24C-C543-A6B0-4D37BB717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1174" y="2891345"/>
            <a:ext cx="2124075" cy="1244101"/>
          </a:xfrm>
          <a:prstGeom prst="rect">
            <a:avLst/>
          </a:prstGeom>
        </p:spPr>
      </p:pic>
      <p:sp>
        <p:nvSpPr>
          <p:cNvPr id="13" name="Arrow: Down 13">
            <a:extLst>
              <a:ext uri="{FF2B5EF4-FFF2-40B4-BE49-F238E27FC236}">
                <a16:creationId xmlns:a16="http://schemas.microsoft.com/office/drawing/2014/main" id="{F5B6CC03-01A3-7748-A9BC-2186701C0240}"/>
              </a:ext>
            </a:extLst>
          </p:cNvPr>
          <p:cNvSpPr/>
          <p:nvPr/>
        </p:nvSpPr>
        <p:spPr>
          <a:xfrm rot="16200000">
            <a:off x="4577477" y="3330671"/>
            <a:ext cx="480060" cy="3429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91440" tIns="45720" rIns="91440" bIns="45720" rtlCol="0" anchor="ctr"/>
          <a:lstStyle/>
          <a:p>
            <a:pPr algn="ctr" defTabSz="514350" fontAlgn="base">
              <a:spcBef>
                <a:spcPct val="0"/>
              </a:spcBef>
              <a:spcAft>
                <a:spcPct val="0"/>
              </a:spcAft>
            </a:pPr>
            <a:r>
              <a:rPr lang="en-US" sz="1050" b="1">
                <a:solidFill>
                  <a:srgbClr val="000000"/>
                </a:solidFill>
                <a:latin typeface="Poppins"/>
                <a:cs typeface="Poppins"/>
              </a:rPr>
              <a:t>4</a:t>
            </a:r>
          </a:p>
        </p:txBody>
      </p:sp>
      <p:sp>
        <p:nvSpPr>
          <p:cNvPr id="17" name="Frame 16">
            <a:extLst>
              <a:ext uri="{FF2B5EF4-FFF2-40B4-BE49-F238E27FC236}">
                <a16:creationId xmlns:a16="http://schemas.microsoft.com/office/drawing/2014/main" id="{5B27C32A-FA33-3143-918B-E8C93E20775F}"/>
              </a:ext>
            </a:extLst>
          </p:cNvPr>
          <p:cNvSpPr/>
          <p:nvPr/>
        </p:nvSpPr>
        <p:spPr>
          <a:xfrm>
            <a:off x="1475452" y="3341940"/>
            <a:ext cx="933896" cy="235875"/>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7" name="Arrow: Down 10">
            <a:extLst>
              <a:ext uri="{FF2B5EF4-FFF2-40B4-BE49-F238E27FC236}">
                <a16:creationId xmlns:a16="http://schemas.microsoft.com/office/drawing/2014/main" id="{A21CAD83-AB5D-09D4-3D1C-13DA5A0157CD}"/>
              </a:ext>
            </a:extLst>
          </p:cNvPr>
          <p:cNvSpPr/>
          <p:nvPr/>
        </p:nvSpPr>
        <p:spPr>
          <a:xfrm rot="16200000">
            <a:off x="838646" y="3325856"/>
            <a:ext cx="480060" cy="3429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91440" tIns="45720" rIns="91440" bIns="45720" rtlCol="0" anchor="ctr"/>
          <a:lstStyle/>
          <a:p>
            <a:pPr algn="ctr" defTabSz="514350" fontAlgn="base">
              <a:spcBef>
                <a:spcPct val="0"/>
              </a:spcBef>
              <a:spcAft>
                <a:spcPct val="0"/>
              </a:spcAft>
            </a:pPr>
            <a:r>
              <a:rPr lang="en-US" sz="1050" b="1">
                <a:solidFill>
                  <a:srgbClr val="000000"/>
                </a:solidFill>
                <a:latin typeface="Poppins"/>
                <a:cs typeface="Poppins"/>
              </a:rPr>
              <a:t>3</a:t>
            </a:r>
          </a:p>
        </p:txBody>
      </p:sp>
      <p:sp>
        <p:nvSpPr>
          <p:cNvPr id="8" name="TextBox 7">
            <a:extLst>
              <a:ext uri="{FF2B5EF4-FFF2-40B4-BE49-F238E27FC236}">
                <a16:creationId xmlns:a16="http://schemas.microsoft.com/office/drawing/2014/main" id="{01A8F11B-ACC8-744B-4978-DB4EB0EC1E20}"/>
              </a:ext>
            </a:extLst>
          </p:cNvPr>
          <p:cNvSpPr txBox="1"/>
          <p:nvPr/>
        </p:nvSpPr>
        <p:spPr>
          <a:xfrm>
            <a:off x="2110286" y="1010286"/>
            <a:ext cx="4919709" cy="261610"/>
          </a:xfrm>
          <a:prstGeom prst="rect">
            <a:avLst/>
          </a:prstGeom>
          <a:solidFill>
            <a:srgbClr val="FFFF00"/>
          </a:solidFill>
          <a:ln>
            <a:solidFill>
              <a:schemeClr val="tx1"/>
            </a:solidFill>
          </a:ln>
        </p:spPr>
        <p:txBody>
          <a:bodyPr wrap="square" lIns="91440" tIns="45720" rIns="91440" bIns="45720" rtlCol="0" anchor="t">
            <a:spAutoFit/>
          </a:bodyPr>
          <a:lstStyle/>
          <a:p>
            <a:pPr algn="ctr"/>
            <a:r>
              <a:rPr lang="en-US" sz="1100">
                <a:latin typeface="Poppins"/>
                <a:cs typeface="Calibri"/>
              </a:rPr>
              <a:t>Navigate to STB Website: </a:t>
            </a:r>
            <a:r>
              <a:rPr lang="en-US" sz="1100">
                <a:solidFill>
                  <a:srgbClr val="0563C1"/>
                </a:solidFill>
                <a:latin typeface="Poppins"/>
                <a:cs typeface="Poppins"/>
                <a:hlinkClick r:id="rId7"/>
              </a:rPr>
              <a:t>https://www.lausd.org/testing</a:t>
            </a:r>
            <a:endParaRPr lang="en-US" sz="1100">
              <a:solidFill>
                <a:srgbClr val="0563C1"/>
              </a:solidFill>
              <a:latin typeface="Poppins"/>
              <a:cs typeface="Poppins"/>
            </a:endParaRPr>
          </a:p>
        </p:txBody>
      </p:sp>
      <p:sp>
        <p:nvSpPr>
          <p:cNvPr id="10" name="Frame 9">
            <a:extLst>
              <a:ext uri="{FF2B5EF4-FFF2-40B4-BE49-F238E27FC236}">
                <a16:creationId xmlns:a16="http://schemas.microsoft.com/office/drawing/2014/main" id="{D9D92A4A-AE2B-77E3-07FC-4820E4EA791A}"/>
              </a:ext>
            </a:extLst>
          </p:cNvPr>
          <p:cNvSpPr/>
          <p:nvPr/>
        </p:nvSpPr>
        <p:spPr>
          <a:xfrm>
            <a:off x="1501571" y="1806921"/>
            <a:ext cx="1082062" cy="348763"/>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 name="TextBox 2">
            <a:extLst>
              <a:ext uri="{FF2B5EF4-FFF2-40B4-BE49-F238E27FC236}">
                <a16:creationId xmlns:a16="http://schemas.microsoft.com/office/drawing/2014/main" id="{A3DD6DA5-106E-2A25-416F-65A0BABAD1FC}"/>
              </a:ext>
            </a:extLst>
          </p:cNvPr>
          <p:cNvSpPr txBox="1"/>
          <p:nvPr/>
        </p:nvSpPr>
        <p:spPr>
          <a:xfrm>
            <a:off x="746940" y="4197958"/>
            <a:ext cx="7646400" cy="492443"/>
          </a:xfrm>
          <a:prstGeom prst="rect">
            <a:avLst/>
          </a:prstGeom>
          <a:solidFill>
            <a:srgbClr val="FFFF00"/>
          </a:solidFill>
          <a:ln>
            <a:solidFill>
              <a:schemeClr val="tx1"/>
            </a:solidFill>
          </a:ln>
        </p:spPr>
        <p:txBody>
          <a:bodyPr wrap="square" lIns="91440" tIns="45720" rIns="91440" bIns="45720" anchor="t">
            <a:spAutoFit/>
          </a:bodyPr>
          <a:lstStyle/>
          <a:p>
            <a:pPr marL="139700">
              <a:spcAft>
                <a:spcPts val="1200"/>
              </a:spcAft>
            </a:pPr>
            <a:r>
              <a:rPr lang="en-US" sz="1200"/>
              <a:t>The report will include the names and information of all the teachers at the school site who have successfully submitted their Interim Assessment Acknowledgement Form.</a:t>
            </a:r>
            <a:r>
              <a:rPr lang="en-US"/>
              <a:t> </a:t>
            </a:r>
          </a:p>
        </p:txBody>
      </p:sp>
    </p:spTree>
    <p:extLst>
      <p:ext uri="{BB962C8B-B14F-4D97-AF65-F5344CB8AC3E}">
        <p14:creationId xmlns:p14="http://schemas.microsoft.com/office/powerpoint/2010/main" val="3043906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5" y="150"/>
            <a:ext cx="8620395" cy="773400"/>
          </a:xfrm>
        </p:spPr>
        <p:txBody>
          <a:bodyPr>
            <a:normAutofit fontScale="90000"/>
          </a:bodyPr>
          <a:lstStyle/>
          <a:p>
            <a:br>
              <a:rPr lang="en-US" sz="2500"/>
            </a:br>
            <a:r>
              <a:rPr lang="en-US"/>
              <a:t>Verifying Completion of the Acknowledgement Form</a:t>
            </a:r>
            <a:endParaRPr lang="en-US" sz="2500"/>
          </a:p>
          <a:p>
            <a:pPr algn="ctr"/>
            <a:endParaRPr lang="en-US"/>
          </a:p>
        </p:txBody>
      </p:sp>
      <p:sp>
        <p:nvSpPr>
          <p:cNvPr id="5" name="Text Placeholder 4">
            <a:extLst>
              <a:ext uri="{FF2B5EF4-FFF2-40B4-BE49-F238E27FC236}">
                <a16:creationId xmlns:a16="http://schemas.microsoft.com/office/drawing/2014/main" id="{9D618E31-8263-2F72-A3D3-82965C8CFDB5}"/>
              </a:ext>
            </a:extLst>
          </p:cNvPr>
          <p:cNvSpPr>
            <a:spLocks noGrp="1"/>
          </p:cNvSpPr>
          <p:nvPr>
            <p:ph type="body" idx="13"/>
          </p:nvPr>
        </p:nvSpPr>
        <p:spPr/>
        <p:txBody>
          <a:bodyPr/>
          <a:lstStyle/>
          <a:p>
            <a:endParaRPr lang="en-US"/>
          </a:p>
        </p:txBody>
      </p:sp>
      <p:pic>
        <p:nvPicPr>
          <p:cNvPr id="6" name="Picture 5">
            <a:extLst>
              <a:ext uri="{FF2B5EF4-FFF2-40B4-BE49-F238E27FC236}">
                <a16:creationId xmlns:a16="http://schemas.microsoft.com/office/drawing/2014/main" id="{3E88E1E0-8BA3-E9A2-AD79-1842AFE050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799" y="936746"/>
            <a:ext cx="8365524" cy="2470933"/>
          </a:xfrm>
          <a:prstGeom prst="rect">
            <a:avLst/>
          </a:prstGeom>
        </p:spPr>
      </p:pic>
      <p:sp>
        <p:nvSpPr>
          <p:cNvPr id="8" name="Speech Bubble: Rectangle 7">
            <a:extLst>
              <a:ext uri="{FF2B5EF4-FFF2-40B4-BE49-F238E27FC236}">
                <a16:creationId xmlns:a16="http://schemas.microsoft.com/office/drawing/2014/main" id="{141ECC1E-6780-9939-7705-C0992A99E8A3}"/>
              </a:ext>
            </a:extLst>
          </p:cNvPr>
          <p:cNvSpPr/>
          <p:nvPr/>
        </p:nvSpPr>
        <p:spPr>
          <a:xfrm>
            <a:off x="928838" y="2317159"/>
            <a:ext cx="1429351" cy="499122"/>
          </a:xfrm>
          <a:prstGeom prst="wedgeRectCallout">
            <a:avLst>
              <a:gd name="adj1" fmla="val 57962"/>
              <a:gd name="adj2" fmla="val -9053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8600" indent="-228600" defTabSz="685800" fontAlgn="base">
              <a:spcBef>
                <a:spcPct val="0"/>
              </a:spcBef>
              <a:spcAft>
                <a:spcPct val="0"/>
              </a:spcAft>
              <a:buClrTx/>
              <a:buFont typeface="+mj-lt"/>
              <a:buAutoNum type="arabicPeriod"/>
              <a:defRPr/>
            </a:pPr>
            <a:r>
              <a:rPr kumimoji="0" lang="en-US" sz="1200" b="1" i="0" u="none" strike="noStrike" kern="1200" cap="none" spc="0" normalizeH="0" baseline="0" noProof="0">
                <a:ln>
                  <a:noFill/>
                </a:ln>
                <a:solidFill>
                  <a:schemeClr val="tx1"/>
                </a:solidFill>
                <a:effectLst/>
                <a:uLnTx/>
                <a:uFillTx/>
                <a:latin typeface="Arial"/>
                <a:cs typeface="Arial"/>
              </a:rPr>
              <a:t>Select </a:t>
            </a:r>
            <a:r>
              <a:rPr lang="en-US" sz="1200" b="1" kern="1200">
                <a:solidFill>
                  <a:schemeClr val="tx1"/>
                </a:solidFill>
                <a:latin typeface="Arial"/>
                <a:cs typeface="Arial"/>
              </a:rPr>
              <a:t>Interim Assessment</a:t>
            </a:r>
            <a:endParaRPr lang="en-US" sz="1200" b="1" i="0" u="none" strike="noStrike" kern="1200" cap="none" spc="0" normalizeH="0" baseline="0" noProof="0">
              <a:ln>
                <a:noFill/>
              </a:ln>
              <a:solidFill>
                <a:schemeClr val="tx1"/>
              </a:solidFill>
              <a:effectLst/>
              <a:uLnTx/>
              <a:uFillTx/>
              <a:latin typeface="Arial"/>
              <a:cs typeface="Arial"/>
            </a:endParaRPr>
          </a:p>
        </p:txBody>
      </p:sp>
      <p:sp>
        <p:nvSpPr>
          <p:cNvPr id="10" name="Speech Bubble: Rectangle 7">
            <a:extLst>
              <a:ext uri="{FF2B5EF4-FFF2-40B4-BE49-F238E27FC236}">
                <a16:creationId xmlns:a16="http://schemas.microsoft.com/office/drawing/2014/main" id="{CCAFE28E-64AF-1C3C-A7E1-168FF729E11E}"/>
              </a:ext>
            </a:extLst>
          </p:cNvPr>
          <p:cNvSpPr/>
          <p:nvPr/>
        </p:nvSpPr>
        <p:spPr>
          <a:xfrm>
            <a:off x="6898810" y="2362192"/>
            <a:ext cx="1889055" cy="470892"/>
          </a:xfrm>
          <a:prstGeom prst="wedgeRectCallout">
            <a:avLst>
              <a:gd name="adj1" fmla="val -14990"/>
              <a:gd name="adj2" fmla="val -9873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8600" marR="0" lvl="0" indent="-228600" defTabSz="685800" rtl="0" eaLnBrk="1" fontAlgn="base" latinLnBrk="0" hangingPunct="1">
              <a:lnSpc>
                <a:spcPct val="100000"/>
              </a:lnSpc>
              <a:spcBef>
                <a:spcPct val="0"/>
              </a:spcBef>
              <a:spcAft>
                <a:spcPct val="0"/>
              </a:spcAft>
              <a:buClrTx/>
              <a:buSzTx/>
              <a:buFont typeface="+mj-lt"/>
              <a:buAutoNum type="arabicPeriod" startAt="2"/>
              <a:tabLst/>
              <a:defRPr/>
            </a:pPr>
            <a:r>
              <a:rPr kumimoji="0" lang="en-US" sz="1200" b="1" i="0" u="none" strike="noStrike" kern="1200" cap="none" spc="0" normalizeH="0" baseline="0" noProof="0">
                <a:ln>
                  <a:noFill/>
                </a:ln>
                <a:solidFill>
                  <a:schemeClr val="tx1"/>
                </a:solidFill>
                <a:effectLst/>
                <a:uLnTx/>
                <a:uFillTx/>
                <a:latin typeface="Arial"/>
                <a:cs typeface="Arial"/>
              </a:rPr>
              <a:t>Select your school to view substitutes</a:t>
            </a:r>
            <a:endParaRPr lang="en-US" sz="1200" b="1" i="0" u="none" strike="noStrike" kern="1200" cap="none" spc="0" normalizeH="0" baseline="0" noProof="0">
              <a:ln>
                <a:noFill/>
              </a:ln>
              <a:solidFill>
                <a:schemeClr val="tx1"/>
              </a:solidFill>
              <a:effectLst/>
              <a:uLnTx/>
              <a:uFillTx/>
              <a:latin typeface="Arial"/>
              <a:cs typeface="Arial"/>
            </a:endParaRPr>
          </a:p>
        </p:txBody>
      </p:sp>
      <p:sp>
        <p:nvSpPr>
          <p:cNvPr id="11" name="Speech Bubble: Rectangle 7">
            <a:extLst>
              <a:ext uri="{FF2B5EF4-FFF2-40B4-BE49-F238E27FC236}">
                <a16:creationId xmlns:a16="http://schemas.microsoft.com/office/drawing/2014/main" id="{D5CFD03A-EDB4-6654-15DD-1DBBC19DD437}"/>
              </a:ext>
            </a:extLst>
          </p:cNvPr>
          <p:cNvSpPr/>
          <p:nvPr/>
        </p:nvSpPr>
        <p:spPr>
          <a:xfrm>
            <a:off x="5625966" y="3562905"/>
            <a:ext cx="2825015" cy="417141"/>
          </a:xfrm>
          <a:prstGeom prst="wedgeRectCallout">
            <a:avLst>
              <a:gd name="adj1" fmla="val -4719"/>
              <a:gd name="adj2" fmla="val -11443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8600" marR="0" lvl="0" indent="-228600" defTabSz="685800" rtl="0" eaLnBrk="1" fontAlgn="base" latinLnBrk="0" hangingPunct="1">
              <a:lnSpc>
                <a:spcPct val="100000"/>
              </a:lnSpc>
              <a:spcBef>
                <a:spcPct val="0"/>
              </a:spcBef>
              <a:spcAft>
                <a:spcPct val="0"/>
              </a:spcAft>
              <a:buClrTx/>
              <a:buSzTx/>
              <a:buFont typeface="+mj-lt"/>
              <a:buAutoNum type="arabicPeriod" startAt="3"/>
              <a:tabLst/>
              <a:defRPr/>
            </a:pPr>
            <a:r>
              <a:rPr kumimoji="0" lang="en-US" sz="1200" b="1" i="0" u="none" strike="noStrike" kern="1200" cap="none" spc="0" normalizeH="0" baseline="0" noProof="0">
                <a:ln>
                  <a:noFill/>
                </a:ln>
                <a:solidFill>
                  <a:schemeClr val="tx1"/>
                </a:solidFill>
                <a:effectLst/>
                <a:uLnTx/>
                <a:uFillTx/>
                <a:latin typeface="Arial"/>
                <a:cs typeface="Arial"/>
              </a:rPr>
              <a:t>Verify that the Acknowledgement form was signed</a:t>
            </a:r>
          </a:p>
        </p:txBody>
      </p:sp>
      <p:sp>
        <p:nvSpPr>
          <p:cNvPr id="13" name="TextBox 12">
            <a:extLst>
              <a:ext uri="{FF2B5EF4-FFF2-40B4-BE49-F238E27FC236}">
                <a16:creationId xmlns:a16="http://schemas.microsoft.com/office/drawing/2014/main" id="{CF51CDB1-6242-7651-6072-390EDE2FEF73}"/>
              </a:ext>
            </a:extLst>
          </p:cNvPr>
          <p:cNvSpPr txBox="1"/>
          <p:nvPr/>
        </p:nvSpPr>
        <p:spPr>
          <a:xfrm>
            <a:off x="990600" y="3073719"/>
            <a:ext cx="1001974" cy="307777"/>
          </a:xfrm>
          <a:prstGeom prst="rect">
            <a:avLst/>
          </a:prstGeom>
          <a:solidFill>
            <a:schemeClr val="bg1">
              <a:lumMod val="95000"/>
            </a:schemeClr>
          </a:solidFill>
        </p:spPr>
        <p:txBody>
          <a:bodyPr wrap="square">
            <a:spAutoFit/>
          </a:bodyPr>
          <a:lstStyle/>
          <a:p>
            <a:r>
              <a:rPr lang="en-US"/>
              <a:t>2023-24</a:t>
            </a:r>
          </a:p>
        </p:txBody>
      </p:sp>
      <p:sp>
        <p:nvSpPr>
          <p:cNvPr id="4" name="TextBox 3">
            <a:extLst>
              <a:ext uri="{FF2B5EF4-FFF2-40B4-BE49-F238E27FC236}">
                <a16:creationId xmlns:a16="http://schemas.microsoft.com/office/drawing/2014/main" id="{391D525D-064E-E896-7A69-299378B65C2E}"/>
              </a:ext>
            </a:extLst>
          </p:cNvPr>
          <p:cNvSpPr txBox="1"/>
          <p:nvPr/>
        </p:nvSpPr>
        <p:spPr>
          <a:xfrm>
            <a:off x="789969" y="4152607"/>
            <a:ext cx="7556660" cy="461665"/>
          </a:xfrm>
          <a:prstGeom prst="rect">
            <a:avLst/>
          </a:prstGeom>
          <a:solidFill>
            <a:srgbClr val="FFFF00"/>
          </a:solidFill>
          <a:ln>
            <a:solidFill>
              <a:schemeClr val="tx1"/>
            </a:solidFill>
          </a:ln>
        </p:spPr>
        <p:txBody>
          <a:bodyPr wrap="square" lIns="91440" tIns="45720" rIns="91440" bIns="45720" anchor="t">
            <a:spAutoFit/>
          </a:bodyPr>
          <a:lstStyle/>
          <a:p>
            <a:pPr marL="285750" marR="0" indent="-285750">
              <a:spcBef>
                <a:spcPts val="0"/>
              </a:spcBef>
              <a:buFont typeface="Wingdings" panose="05000000000000000000" pitchFamily="2" charset="2"/>
              <a:buChar char="þ"/>
            </a:pPr>
            <a:r>
              <a:rPr lang="en-US" sz="1200">
                <a:effectLst/>
                <a:latin typeface="Poppinns"/>
                <a:ea typeface="Calibri" panose="020F0502020204030204" pitchFamily="34" charset="0"/>
                <a:cs typeface="Poppins"/>
              </a:rPr>
              <a:t>TOMS accounts can be created after verifying the acknowledgement form is signed and participants have completed the school-based training</a:t>
            </a:r>
            <a:r>
              <a:rPr lang="en-US" sz="1200">
                <a:latin typeface="Poppinns"/>
                <a:ea typeface="Calibri" panose="020F0502020204030204" pitchFamily="34" charset="0"/>
                <a:cs typeface="Poppins"/>
              </a:rPr>
              <a:t>.</a:t>
            </a:r>
            <a:endParaRPr lang="en-US" sz="1200">
              <a:effectLst/>
              <a:latin typeface="Poppinns"/>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180333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E085D76-8935-5489-07A5-4EF83CBEE642}"/>
              </a:ext>
            </a:extLst>
          </p:cNvPr>
          <p:cNvSpPr>
            <a:spLocks noGrp="1"/>
          </p:cNvSpPr>
          <p:nvPr>
            <p:ph type="body" sz="quarter" idx="13"/>
          </p:nvPr>
        </p:nvSpPr>
        <p:spPr/>
        <p:txBody>
          <a:bodyPr lIns="91440" tIns="45720" rIns="91440" bIns="45720" anchor="b"/>
          <a:lstStyle/>
          <a:p>
            <a:r>
              <a:rPr lang="en-US">
                <a:latin typeface="Poppins"/>
                <a:cs typeface="Poppins"/>
              </a:rPr>
              <a:t>Preparing for IA Administration</a:t>
            </a:r>
          </a:p>
        </p:txBody>
      </p:sp>
      <p:sp>
        <p:nvSpPr>
          <p:cNvPr id="8" name="Text Placeholder 2">
            <a:extLst>
              <a:ext uri="{FF2B5EF4-FFF2-40B4-BE49-F238E27FC236}">
                <a16:creationId xmlns:a16="http://schemas.microsoft.com/office/drawing/2014/main" id="{BC6D1299-7650-5F36-12EC-937F326A3C8C}"/>
              </a:ext>
            </a:extLst>
          </p:cNvPr>
          <p:cNvSpPr>
            <a:spLocks noGrp="1"/>
          </p:cNvSpPr>
          <p:nvPr>
            <p:ph type="body" sz="quarter" idx="14"/>
          </p:nvPr>
        </p:nvSpPr>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Creating TOMS Accounts</a:t>
            </a:r>
          </a:p>
        </p:txBody>
      </p:sp>
    </p:spTree>
    <p:extLst>
      <p:ext uri="{BB962C8B-B14F-4D97-AF65-F5344CB8AC3E}">
        <p14:creationId xmlns:p14="http://schemas.microsoft.com/office/powerpoint/2010/main" val="4137562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DE9FAB-AB87-BF49-26FA-9E691448D994}"/>
              </a:ext>
            </a:extLst>
          </p:cNvPr>
          <p:cNvSpPr>
            <a:spLocks noGrp="1"/>
          </p:cNvSpPr>
          <p:nvPr>
            <p:ph type="title"/>
          </p:nvPr>
        </p:nvSpPr>
        <p:spPr/>
        <p:txBody>
          <a:bodyPr/>
          <a:lstStyle/>
          <a:p>
            <a:r>
              <a:rPr lang="en-US">
                <a:latin typeface="Poppins"/>
                <a:cs typeface="Arial"/>
              </a:rPr>
              <a:t>Security</a:t>
            </a:r>
            <a:endParaRPr lang="en-US">
              <a:latin typeface="Poppins"/>
            </a:endParaRPr>
          </a:p>
        </p:txBody>
      </p:sp>
      <p:sp>
        <p:nvSpPr>
          <p:cNvPr id="6" name="Text Placeholder 5">
            <a:extLst>
              <a:ext uri="{FF2B5EF4-FFF2-40B4-BE49-F238E27FC236}">
                <a16:creationId xmlns:a16="http://schemas.microsoft.com/office/drawing/2014/main" id="{A1804F12-FE47-98C1-7486-4A473E7F9FDF}"/>
              </a:ext>
            </a:extLst>
          </p:cNvPr>
          <p:cNvSpPr>
            <a:spLocks noGrp="1"/>
          </p:cNvSpPr>
          <p:nvPr>
            <p:ph type="body" idx="13"/>
          </p:nvPr>
        </p:nvSpPr>
        <p:spPr/>
        <p:txBody>
          <a:bodyPr/>
          <a:lstStyle/>
          <a:p>
            <a:pPr marL="342900" indent="-342900">
              <a:spcAft>
                <a:spcPts val="600"/>
              </a:spcAft>
            </a:pPr>
            <a:r>
              <a:rPr lang="en-US"/>
              <a:t>Staff who are granted TOMS accounts are permitted to access secure and confidential information and resources.</a:t>
            </a:r>
          </a:p>
          <a:p>
            <a:pPr marL="742950" lvl="1" indent="-285750">
              <a:spcAft>
                <a:spcPts val="600"/>
              </a:spcAft>
            </a:pPr>
            <a:r>
              <a:rPr lang="en-US" sz="1600"/>
              <a:t>Do not share account credentials with any other employee or person.</a:t>
            </a:r>
          </a:p>
          <a:p>
            <a:pPr marL="742950" lvl="1" indent="-285750">
              <a:spcAft>
                <a:spcPts val="600"/>
              </a:spcAft>
            </a:pPr>
            <a:r>
              <a:rPr lang="en-US" sz="1600"/>
              <a:t>Memorize or store account logon information in a secure location; do not request computer to store or remember password.</a:t>
            </a:r>
          </a:p>
          <a:p>
            <a:pPr marL="742950" lvl="1" indent="-285750">
              <a:spcAft>
                <a:spcPts val="600"/>
              </a:spcAft>
            </a:pPr>
            <a:r>
              <a:rPr lang="en-US" sz="1600"/>
              <a:t>Do not disclose or share any secure material in any format with anyone else.</a:t>
            </a:r>
          </a:p>
          <a:p>
            <a:pPr marL="285750" indent="-285750">
              <a:spcAft>
                <a:spcPts val="600"/>
              </a:spcAft>
            </a:pPr>
            <a:r>
              <a:rPr lang="en-US" sz="1800"/>
              <a:t>Teachers who have ELPAC TE accounts or CAASPP IA-ONLY accounts will already have access to the Interim Assessments.</a:t>
            </a:r>
          </a:p>
          <a:p>
            <a:pPr>
              <a:buFont typeface="Courier New" panose="02070309020205020404" pitchFamily="49" charset="0"/>
              <a:buChar char="o"/>
            </a:pPr>
            <a:endParaRPr lang="en-US" sz="1800"/>
          </a:p>
          <a:p>
            <a:pPr>
              <a:buFont typeface="Courier New" panose="02070309020205020404" pitchFamily="49" charset="0"/>
              <a:buChar char="o"/>
            </a:pPr>
            <a:endParaRPr lang="en-US" sz="1800"/>
          </a:p>
          <a:p>
            <a:endParaRPr lang="en-US" sz="1800"/>
          </a:p>
          <a:p>
            <a:endParaRPr lang="en-US"/>
          </a:p>
        </p:txBody>
      </p:sp>
    </p:spTree>
    <p:extLst>
      <p:ext uri="{BB962C8B-B14F-4D97-AF65-F5344CB8AC3E}">
        <p14:creationId xmlns:p14="http://schemas.microsoft.com/office/powerpoint/2010/main" val="1723822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57F6EB1F-7EE5-13A3-8CEA-95CE0340B919}"/>
              </a:ext>
            </a:extLst>
          </p:cNvPr>
          <p:cNvPicPr>
            <a:picLocks noChangeAspect="1"/>
          </p:cNvPicPr>
          <p:nvPr/>
        </p:nvPicPr>
        <p:blipFill>
          <a:blip r:embed="rId3"/>
          <a:stretch>
            <a:fillRect/>
          </a:stretch>
        </p:blipFill>
        <p:spPr>
          <a:xfrm>
            <a:off x="1705263" y="892537"/>
            <a:ext cx="5400623" cy="3559394"/>
          </a:xfrm>
          <a:prstGeom prst="rect">
            <a:avLst/>
          </a:prstGeom>
          <a:ln>
            <a:solidFill>
              <a:schemeClr val="tx1"/>
            </a:solidFill>
          </a:ln>
        </p:spPr>
      </p:pic>
      <p:sp>
        <p:nvSpPr>
          <p:cNvPr id="2" name="Title 1"/>
          <p:cNvSpPr>
            <a:spLocks noGrp="1"/>
          </p:cNvSpPr>
          <p:nvPr>
            <p:ph type="title"/>
          </p:nvPr>
        </p:nvSpPr>
        <p:spPr>
          <a:noFill/>
        </p:spPr>
        <p:txBody>
          <a:bodyPr>
            <a:normAutofit/>
          </a:bodyPr>
          <a:lstStyle/>
          <a:p>
            <a:r>
              <a:rPr lang="en-US">
                <a:latin typeface="Poppins"/>
                <a:cs typeface="Arial"/>
              </a:rPr>
              <a:t>Creating IA TOMS Accounts</a:t>
            </a:r>
          </a:p>
        </p:txBody>
      </p:sp>
      <p:sp>
        <p:nvSpPr>
          <p:cNvPr id="18" name="Rounded Rectangular Callout 17">
            <a:extLst>
              <a:ext uri="{FF2B5EF4-FFF2-40B4-BE49-F238E27FC236}">
                <a16:creationId xmlns:a16="http://schemas.microsoft.com/office/drawing/2014/main" id="{FE2709D3-DDBB-7A4A-8243-567716359749}"/>
              </a:ext>
            </a:extLst>
          </p:cNvPr>
          <p:cNvSpPr/>
          <p:nvPr/>
        </p:nvSpPr>
        <p:spPr>
          <a:xfrm flipH="1">
            <a:off x="1178445" y="1834471"/>
            <a:ext cx="683778" cy="296777"/>
          </a:xfrm>
          <a:prstGeom prst="wedgeRoundRectCallout">
            <a:avLst>
              <a:gd name="adj1" fmla="val -114972"/>
              <a:gd name="adj2" fmla="val -5573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14350" fontAlgn="base">
              <a:spcBef>
                <a:spcPct val="0"/>
              </a:spcBef>
              <a:spcAft>
                <a:spcPct val="0"/>
              </a:spcAft>
              <a:buClrTx/>
              <a:defRPr/>
            </a:pPr>
            <a:r>
              <a:rPr lang="en-US" sz="1100" kern="1200">
                <a:solidFill>
                  <a:srgbClr val="000000"/>
                </a:solidFill>
                <a:cs typeface="Arial"/>
              </a:rPr>
              <a:t>“ADD”</a:t>
            </a:r>
            <a:endParaRPr lang="en-US" sz="1100">
              <a:solidFill>
                <a:srgbClr val="000000"/>
              </a:solidFill>
              <a:cs typeface="Arial" panose="020B0604020202020204" pitchFamily="34" charset="0"/>
            </a:endParaRPr>
          </a:p>
        </p:txBody>
      </p:sp>
      <p:sp>
        <p:nvSpPr>
          <p:cNvPr id="20" name="Rounded Rectangular Callout 19">
            <a:extLst>
              <a:ext uri="{FF2B5EF4-FFF2-40B4-BE49-F238E27FC236}">
                <a16:creationId xmlns:a16="http://schemas.microsoft.com/office/drawing/2014/main" id="{853ECFAB-6206-9C4E-826B-D1D1B9297537}"/>
              </a:ext>
            </a:extLst>
          </p:cNvPr>
          <p:cNvSpPr/>
          <p:nvPr/>
        </p:nvSpPr>
        <p:spPr>
          <a:xfrm>
            <a:off x="606946" y="3113876"/>
            <a:ext cx="1004069" cy="404302"/>
          </a:xfrm>
          <a:prstGeom prst="wedgeRoundRectCallout">
            <a:avLst>
              <a:gd name="adj1" fmla="val 92344"/>
              <a:gd name="adj2" fmla="val 1881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14350" fontAlgn="base">
              <a:spcBef>
                <a:spcPct val="0"/>
              </a:spcBef>
              <a:spcAft>
                <a:spcPct val="0"/>
              </a:spcAft>
              <a:buClrTx/>
              <a:defRPr/>
            </a:pPr>
            <a:r>
              <a:rPr lang="en-US" sz="1100" kern="1200">
                <a:solidFill>
                  <a:srgbClr val="000000"/>
                </a:solidFill>
                <a:cs typeface="Arial" panose="020B0604020202020204" pitchFamily="34" charset="0"/>
              </a:rPr>
              <a:t>Complete all fields</a:t>
            </a:r>
          </a:p>
        </p:txBody>
      </p:sp>
      <p:sp>
        <p:nvSpPr>
          <p:cNvPr id="21" name="Rounded Rectangular Callout 20">
            <a:extLst>
              <a:ext uri="{FF2B5EF4-FFF2-40B4-BE49-F238E27FC236}">
                <a16:creationId xmlns:a16="http://schemas.microsoft.com/office/drawing/2014/main" id="{D2CDF686-AB19-F045-8BD9-6F86728FCAA8}"/>
              </a:ext>
            </a:extLst>
          </p:cNvPr>
          <p:cNvSpPr/>
          <p:nvPr/>
        </p:nvSpPr>
        <p:spPr>
          <a:xfrm>
            <a:off x="7159482" y="3904093"/>
            <a:ext cx="565255" cy="209943"/>
          </a:xfrm>
          <a:prstGeom prst="wedgeRoundRectCallout">
            <a:avLst>
              <a:gd name="adj1" fmla="val -72733"/>
              <a:gd name="adj2" fmla="val 8227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14350" fontAlgn="base">
              <a:spcBef>
                <a:spcPct val="0"/>
              </a:spcBef>
              <a:spcAft>
                <a:spcPct val="0"/>
              </a:spcAft>
              <a:buClrTx/>
              <a:defRPr/>
            </a:pPr>
            <a:r>
              <a:rPr lang="en-US" sz="1100">
                <a:solidFill>
                  <a:srgbClr val="000000"/>
                </a:solidFill>
                <a:cs typeface="Arial" panose="020B0604020202020204" pitchFamily="34" charset="0"/>
              </a:rPr>
              <a:t>Next</a:t>
            </a:r>
            <a:endParaRPr lang="en-US" sz="1100" kern="1200">
              <a:solidFill>
                <a:srgbClr val="000000"/>
              </a:solidFill>
              <a:cs typeface="Arial" panose="020B0604020202020204" pitchFamily="34" charset="0"/>
            </a:endParaRPr>
          </a:p>
        </p:txBody>
      </p:sp>
      <p:sp>
        <p:nvSpPr>
          <p:cNvPr id="12" name="Rounded Rectangular Callout 11">
            <a:extLst>
              <a:ext uri="{FF2B5EF4-FFF2-40B4-BE49-F238E27FC236}">
                <a16:creationId xmlns:a16="http://schemas.microsoft.com/office/drawing/2014/main" id="{A914AC81-E27B-2B4D-9531-1620795DEAC4}"/>
              </a:ext>
            </a:extLst>
          </p:cNvPr>
          <p:cNvSpPr/>
          <p:nvPr/>
        </p:nvSpPr>
        <p:spPr>
          <a:xfrm>
            <a:off x="6278418" y="2337454"/>
            <a:ext cx="920418" cy="598200"/>
          </a:xfrm>
          <a:prstGeom prst="wedgeRoundRectCallout">
            <a:avLst>
              <a:gd name="adj1" fmla="val -138142"/>
              <a:gd name="adj2" fmla="val 7685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14350" fontAlgn="base">
              <a:spcBef>
                <a:spcPct val="0"/>
              </a:spcBef>
              <a:spcAft>
                <a:spcPct val="0"/>
              </a:spcAft>
              <a:buClrTx/>
              <a:defRPr/>
            </a:pPr>
            <a:r>
              <a:rPr lang="en-US" sz="1100">
                <a:solidFill>
                  <a:srgbClr val="000000"/>
                </a:solidFill>
                <a:cs typeface="Arial" panose="020B0604020202020204" pitchFamily="34" charset="0"/>
              </a:rPr>
              <a:t>Use only LAUSD Emails</a:t>
            </a:r>
            <a:endParaRPr lang="en-US" sz="1100" kern="1200">
              <a:solidFill>
                <a:srgbClr val="000000"/>
              </a:solidFill>
              <a:cs typeface="Arial" panose="020B0604020202020204" pitchFamily="34" charset="0"/>
            </a:endParaRPr>
          </a:p>
        </p:txBody>
      </p:sp>
    </p:spTree>
    <p:extLst>
      <p:ext uri="{BB962C8B-B14F-4D97-AF65-F5344CB8AC3E}">
        <p14:creationId xmlns:p14="http://schemas.microsoft.com/office/powerpoint/2010/main" val="411716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txBox="1">
            <a:spLocks noGrp="1"/>
          </p:cNvSpPr>
          <p:nvPr>
            <p:ph type="title"/>
          </p:nvPr>
        </p:nvSpPr>
        <p:spPr>
          <a:prstGeom prst="rect">
            <a:avLst/>
          </a:prstGeom>
        </p:spPr>
        <p:txBody>
          <a:bodyPr spcFirstLastPara="1" wrap="square" lIns="91425" tIns="91425" rIns="91425" bIns="91425" anchor="ctr" anchorCtr="0">
            <a:noAutofit/>
          </a:bodyPr>
          <a:lstStyle/>
          <a:p>
            <a:r>
              <a:rPr lang="en">
                <a:solidFill>
                  <a:schemeClr val="bg1"/>
                </a:solidFill>
              </a:rPr>
              <a:t>Training Objectives</a:t>
            </a:r>
            <a:endParaRPr sz="2800">
              <a:solidFill>
                <a:schemeClr val="bg1"/>
              </a:solidFill>
            </a:endParaRPr>
          </a:p>
        </p:txBody>
      </p:sp>
      <p:sp>
        <p:nvSpPr>
          <p:cNvPr id="2" name="Text Placeholder 4">
            <a:extLst>
              <a:ext uri="{FF2B5EF4-FFF2-40B4-BE49-F238E27FC236}">
                <a16:creationId xmlns:a16="http://schemas.microsoft.com/office/drawing/2014/main" id="{974931F4-1C24-CE6D-6D43-DBEF630250EA}"/>
              </a:ext>
            </a:extLst>
          </p:cNvPr>
          <p:cNvSpPr txBox="1">
            <a:spLocks/>
          </p:cNvSpPr>
          <p:nvPr/>
        </p:nvSpPr>
        <p:spPr>
          <a:xfrm>
            <a:off x="311700" y="935692"/>
            <a:ext cx="8488278" cy="3793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300"/>
              </a:spcAft>
              <a:buClr>
                <a:schemeClr val="bg1"/>
              </a:buClr>
              <a:buSzPts val="1400"/>
              <a:buFont typeface="Arial"/>
              <a:buChar char="●"/>
              <a:defRPr sz="2000" b="0" i="0" u="none" strike="noStrike" cap="none">
                <a:solidFill>
                  <a:schemeClr val="bg1"/>
                </a:solidFill>
                <a:latin typeface="Arial"/>
                <a:ea typeface="Arial"/>
                <a:cs typeface="Arial"/>
                <a:sym typeface="Arial"/>
              </a:defRPr>
            </a:lvl1pPr>
            <a:lvl2pPr marL="914400" marR="0" lvl="1" indent="-317500" algn="l" rtl="0" eaLnBrk="1" hangingPunct="1">
              <a:lnSpc>
                <a:spcPct val="100000"/>
              </a:lnSpc>
              <a:spcBef>
                <a:spcPts val="0"/>
              </a:spcBef>
              <a:spcAft>
                <a:spcPts val="300"/>
              </a:spcAft>
              <a:buClr>
                <a:schemeClr val="bg1"/>
              </a:buClr>
              <a:buSzPts val="1400"/>
              <a:buFont typeface="Arial"/>
              <a:buChar char="○"/>
              <a:defRPr sz="1800" b="0" i="0" u="none" strike="noStrike" cap="none">
                <a:solidFill>
                  <a:schemeClr val="bg1"/>
                </a:solidFill>
                <a:latin typeface="Arial"/>
                <a:ea typeface="Arial"/>
                <a:cs typeface="Arial"/>
                <a:sym typeface="Arial"/>
              </a:defRPr>
            </a:lvl2pPr>
            <a:lvl3pPr marL="1371600" marR="0" lvl="2" indent="-317500" algn="l" rtl="0" eaLnBrk="1" hangingPunct="1">
              <a:lnSpc>
                <a:spcPct val="100000"/>
              </a:lnSpc>
              <a:spcBef>
                <a:spcPts val="0"/>
              </a:spcBef>
              <a:spcAft>
                <a:spcPts val="0"/>
              </a:spcAft>
              <a:buClr>
                <a:schemeClr val="bg1"/>
              </a:buClr>
              <a:buSzPts val="1400"/>
              <a:buFont typeface="Arial"/>
              <a:buChar char="■"/>
              <a:defRPr sz="1600" b="0" i="0" u="none" strike="noStrike" cap="none">
                <a:solidFill>
                  <a:schemeClr val="bg1"/>
                </a:solidFill>
                <a:latin typeface="Arial"/>
                <a:ea typeface="Arial"/>
                <a:cs typeface="Arial"/>
                <a:sym typeface="Arial"/>
              </a:defRPr>
            </a:lvl3pPr>
            <a:lvl4pPr marL="1828800" marR="0" lvl="3" indent="-317500" algn="l" rtl="0" eaLnBrk="1" hangingPunct="1">
              <a:lnSpc>
                <a:spcPct val="100000"/>
              </a:lnSpc>
              <a:spcBef>
                <a:spcPts val="0"/>
              </a:spcBef>
              <a:spcAft>
                <a:spcPts val="0"/>
              </a:spcAft>
              <a:buClr>
                <a:schemeClr val="bg1"/>
              </a:buClr>
              <a:buSzPts val="1400"/>
              <a:buFont typeface="Arial"/>
              <a:buChar char="●"/>
              <a:defRPr sz="1400" b="0" i="0" u="none" strike="noStrike" cap="none">
                <a:solidFill>
                  <a:schemeClr val="bg1"/>
                </a:solidFill>
                <a:latin typeface="Arial"/>
                <a:ea typeface="Arial"/>
                <a:cs typeface="Arial"/>
                <a:sym typeface="Arial"/>
              </a:defRPr>
            </a:lvl4pPr>
            <a:lvl5pPr marL="2286000" marR="0" lvl="4"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139700" indent="0">
              <a:spcBef>
                <a:spcPts val="700"/>
              </a:spcBef>
              <a:spcAft>
                <a:spcPts val="600"/>
              </a:spcAft>
              <a:buNone/>
            </a:pPr>
            <a:r>
              <a:rPr lang="en-US" sz="2400">
                <a:latin typeface="Poppins"/>
                <a:cs typeface="Poppins"/>
              </a:rPr>
              <a:t>To provide School Site ELPAC Coordinators and Designees with a comprehensive training that will enable them to guide their school in the administration of ELPAC Interim Assessments including:</a:t>
            </a:r>
          </a:p>
          <a:p>
            <a:pPr lvl="1">
              <a:spcBef>
                <a:spcPts val="700"/>
              </a:spcBef>
              <a:spcAft>
                <a:spcPts val="600"/>
              </a:spcAft>
            </a:pPr>
            <a:r>
              <a:rPr lang="en-US" sz="2200">
                <a:latin typeface="Poppins"/>
                <a:cs typeface="Poppins"/>
              </a:rPr>
              <a:t>Administering and Scoring the Interim Assessments</a:t>
            </a:r>
          </a:p>
          <a:p>
            <a:pPr lvl="1">
              <a:spcBef>
                <a:spcPts val="700"/>
              </a:spcBef>
              <a:spcAft>
                <a:spcPts val="600"/>
              </a:spcAft>
            </a:pPr>
            <a:r>
              <a:rPr lang="en-US" sz="2200">
                <a:latin typeface="Poppins"/>
                <a:cs typeface="Poppins"/>
              </a:rPr>
              <a:t>California Educator Reporting System (CERS)</a:t>
            </a:r>
          </a:p>
          <a:p>
            <a:pPr marL="139700" indent="0">
              <a:buNone/>
            </a:pPr>
            <a:endParaRPr lang="en-US"/>
          </a:p>
          <a:p>
            <a:endParaRPr lang="en-US" sz="1800"/>
          </a:p>
        </p:txBody>
      </p:sp>
    </p:spTree>
    <p:extLst>
      <p:ext uri="{BB962C8B-B14F-4D97-AF65-F5344CB8AC3E}">
        <p14:creationId xmlns:p14="http://schemas.microsoft.com/office/powerpoint/2010/main" val="12781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ntact information&#10;&#10;Description automatically generated">
            <a:extLst>
              <a:ext uri="{FF2B5EF4-FFF2-40B4-BE49-F238E27FC236}">
                <a16:creationId xmlns:a16="http://schemas.microsoft.com/office/drawing/2014/main" id="{36AE93CC-09A4-BD9F-992B-BB0238EE0DE2}"/>
              </a:ext>
            </a:extLst>
          </p:cNvPr>
          <p:cNvPicPr>
            <a:picLocks noChangeAspect="1"/>
          </p:cNvPicPr>
          <p:nvPr/>
        </p:nvPicPr>
        <p:blipFill>
          <a:blip r:embed="rId3"/>
          <a:stretch>
            <a:fillRect/>
          </a:stretch>
        </p:blipFill>
        <p:spPr>
          <a:xfrm>
            <a:off x="4492142" y="951373"/>
            <a:ext cx="4383156" cy="2660971"/>
          </a:xfrm>
          <a:prstGeom prst="rect">
            <a:avLst/>
          </a:prstGeom>
          <a:ln>
            <a:solidFill>
              <a:schemeClr val="tx1"/>
            </a:solidFill>
          </a:ln>
        </p:spPr>
      </p:pic>
      <p:pic>
        <p:nvPicPr>
          <p:cNvPr id="10" name="Picture 9" descr="A screenshot of a computer&#10;&#10;Description automatically generated">
            <a:extLst>
              <a:ext uri="{FF2B5EF4-FFF2-40B4-BE49-F238E27FC236}">
                <a16:creationId xmlns:a16="http://schemas.microsoft.com/office/drawing/2014/main" id="{2FCF4074-9FD3-E943-A6DF-F0A851ED280B}"/>
              </a:ext>
            </a:extLst>
          </p:cNvPr>
          <p:cNvPicPr>
            <a:picLocks noChangeAspect="1"/>
          </p:cNvPicPr>
          <p:nvPr/>
        </p:nvPicPr>
        <p:blipFill>
          <a:blip r:embed="rId4"/>
          <a:stretch>
            <a:fillRect/>
          </a:stretch>
        </p:blipFill>
        <p:spPr>
          <a:xfrm>
            <a:off x="260074" y="947479"/>
            <a:ext cx="3985591" cy="2619064"/>
          </a:xfrm>
          <a:prstGeom prst="rect">
            <a:avLst/>
          </a:prstGeom>
          <a:ln>
            <a:solidFill>
              <a:schemeClr val="tx1"/>
            </a:solidFill>
          </a:ln>
        </p:spPr>
      </p:pic>
      <p:sp>
        <p:nvSpPr>
          <p:cNvPr id="2" name="Title 1"/>
          <p:cNvSpPr>
            <a:spLocks noGrp="1"/>
          </p:cNvSpPr>
          <p:nvPr>
            <p:ph type="title"/>
          </p:nvPr>
        </p:nvSpPr>
        <p:spPr>
          <a:noFill/>
        </p:spPr>
        <p:txBody>
          <a:bodyPr>
            <a:noAutofit/>
          </a:bodyPr>
          <a:lstStyle/>
          <a:p>
            <a:r>
              <a:rPr lang="en-US">
                <a:latin typeface="Poppins"/>
                <a:cs typeface="Arial"/>
              </a:rPr>
              <a:t>Creating IA TOMS Accounts</a:t>
            </a:r>
          </a:p>
        </p:txBody>
      </p:sp>
      <p:sp>
        <p:nvSpPr>
          <p:cNvPr id="7" name="Rounded Rectangular Callout 16">
            <a:extLst>
              <a:ext uri="{FF2B5EF4-FFF2-40B4-BE49-F238E27FC236}">
                <a16:creationId xmlns:a16="http://schemas.microsoft.com/office/drawing/2014/main" id="{BA6719CA-6CB0-D61B-DD30-BA2A73571606}"/>
              </a:ext>
            </a:extLst>
          </p:cNvPr>
          <p:cNvSpPr/>
          <p:nvPr/>
        </p:nvSpPr>
        <p:spPr>
          <a:xfrm flipH="1">
            <a:off x="1244597" y="3592114"/>
            <a:ext cx="2085202" cy="248025"/>
          </a:xfrm>
          <a:prstGeom prst="wedgeRoundRectCallout">
            <a:avLst>
              <a:gd name="adj1" fmla="val 28367"/>
              <a:gd name="adj2" fmla="val -11288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14350" fontAlgn="base">
              <a:spcBef>
                <a:spcPct val="0"/>
              </a:spcBef>
              <a:spcAft>
                <a:spcPct val="0"/>
              </a:spcAft>
              <a:buClrTx/>
              <a:defRPr/>
            </a:pPr>
            <a:r>
              <a:rPr lang="en-US" sz="1100">
                <a:solidFill>
                  <a:schemeClr val="tx1"/>
                </a:solidFill>
                <a:cs typeface="Arial"/>
              </a:rPr>
              <a:t>Select</a:t>
            </a:r>
            <a:r>
              <a:rPr lang="en-US" sz="1100" i="1">
                <a:solidFill>
                  <a:schemeClr val="tx1"/>
                </a:solidFill>
                <a:cs typeface="Arial"/>
              </a:rPr>
              <a:t> IA Administrator Only. </a:t>
            </a:r>
            <a:endParaRPr lang="en-US" sz="1100" i="1" kern="1200">
              <a:solidFill>
                <a:schemeClr val="tx1"/>
              </a:solidFill>
              <a:cs typeface="Arial" panose="020B0604020202020204" pitchFamily="34" charset="0"/>
            </a:endParaRPr>
          </a:p>
        </p:txBody>
      </p:sp>
      <p:sp>
        <p:nvSpPr>
          <p:cNvPr id="17" name="Rounded Rectangular Callout 16">
            <a:extLst>
              <a:ext uri="{FF2B5EF4-FFF2-40B4-BE49-F238E27FC236}">
                <a16:creationId xmlns:a16="http://schemas.microsoft.com/office/drawing/2014/main" id="{05C98E3D-7952-5A4A-9930-801891D4F09D}"/>
              </a:ext>
            </a:extLst>
          </p:cNvPr>
          <p:cNvSpPr/>
          <p:nvPr/>
        </p:nvSpPr>
        <p:spPr>
          <a:xfrm>
            <a:off x="8150676" y="3720482"/>
            <a:ext cx="553886" cy="238517"/>
          </a:xfrm>
          <a:prstGeom prst="wedgeRoundRectCallout">
            <a:avLst>
              <a:gd name="adj1" fmla="val 28367"/>
              <a:gd name="adj2" fmla="val -11288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14350" fontAlgn="base">
              <a:spcBef>
                <a:spcPct val="0"/>
              </a:spcBef>
              <a:spcAft>
                <a:spcPct val="0"/>
              </a:spcAft>
              <a:buClrTx/>
              <a:defRPr/>
            </a:pPr>
            <a:r>
              <a:rPr lang="en-US" sz="1100">
                <a:solidFill>
                  <a:schemeClr val="tx1"/>
                </a:solidFill>
                <a:cs typeface="Arial"/>
              </a:rPr>
              <a:t>Save</a:t>
            </a:r>
            <a:endParaRPr lang="en-US" sz="1100">
              <a:solidFill>
                <a:schemeClr val="tx1"/>
              </a:solidFill>
              <a:cs typeface="Arial" panose="020B0604020202020204" pitchFamily="34" charset="0"/>
            </a:endParaRPr>
          </a:p>
        </p:txBody>
      </p:sp>
      <p:sp>
        <p:nvSpPr>
          <p:cNvPr id="12" name="Rounded Rectangular Callout 6">
            <a:extLst>
              <a:ext uri="{FF2B5EF4-FFF2-40B4-BE49-F238E27FC236}">
                <a16:creationId xmlns:a16="http://schemas.microsoft.com/office/drawing/2014/main" id="{BA68CA4D-92CA-47EB-1C07-8F37F0A42708}"/>
              </a:ext>
            </a:extLst>
          </p:cNvPr>
          <p:cNvSpPr/>
          <p:nvPr/>
        </p:nvSpPr>
        <p:spPr>
          <a:xfrm>
            <a:off x="6598365" y="1947378"/>
            <a:ext cx="2142887" cy="802729"/>
          </a:xfrm>
          <a:prstGeom prst="wedgeRoundRectCallout">
            <a:avLst>
              <a:gd name="adj1" fmla="val -68754"/>
              <a:gd name="adj2" fmla="val -1787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14350" fontAlgn="base">
              <a:spcBef>
                <a:spcPct val="0"/>
              </a:spcBef>
              <a:spcAft>
                <a:spcPct val="0"/>
              </a:spcAft>
              <a:buClrTx/>
              <a:defRPr/>
            </a:pPr>
            <a:r>
              <a:rPr lang="en-US" sz="1050">
                <a:solidFill>
                  <a:srgbClr val="000000"/>
                </a:solidFill>
                <a:cs typeface="Arial" panose="020B0604020202020204" pitchFamily="34" charset="0"/>
              </a:rPr>
              <a:t>Confirm that all information is correct. If the email was entered incorrectly, the TE will not be able to access TOMS. </a:t>
            </a:r>
            <a:endParaRPr lang="en-US" sz="1350" kern="1200">
              <a:solidFill>
                <a:srgbClr val="000000"/>
              </a:solidFill>
              <a:cs typeface="Arial" panose="020B0604020202020204" pitchFamily="34" charset="0"/>
            </a:endParaRPr>
          </a:p>
        </p:txBody>
      </p:sp>
    </p:spTree>
    <p:extLst>
      <p:ext uri="{BB962C8B-B14F-4D97-AF65-F5344CB8AC3E}">
        <p14:creationId xmlns:p14="http://schemas.microsoft.com/office/powerpoint/2010/main" val="1382681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27AE4CD-841C-F24C-97E6-E0086D65064A}"/>
              </a:ext>
            </a:extLst>
          </p:cNvPr>
          <p:cNvSpPr>
            <a:spLocks noGrp="1"/>
          </p:cNvSpPr>
          <p:nvPr>
            <p:ph type="title"/>
          </p:nvPr>
        </p:nvSpPr>
        <p:spPr/>
        <p:txBody>
          <a:bodyPr spcFirstLastPara="1" wrap="square" lIns="68580" tIns="34290" rIns="68580" bIns="34290" anchor="ctr" anchorCtr="0">
            <a:normAutofit/>
          </a:bodyPr>
          <a:lstStyle/>
          <a:p>
            <a:r>
              <a:rPr lang="en-US">
                <a:latin typeface="Poppins"/>
                <a:cs typeface="Arial"/>
              </a:rPr>
              <a:t>Creating IA TOMS Accounts </a:t>
            </a:r>
          </a:p>
        </p:txBody>
      </p:sp>
      <p:sp>
        <p:nvSpPr>
          <p:cNvPr id="7" name="Text Placeholder 6">
            <a:extLst>
              <a:ext uri="{FF2B5EF4-FFF2-40B4-BE49-F238E27FC236}">
                <a16:creationId xmlns:a16="http://schemas.microsoft.com/office/drawing/2014/main" id="{06E7DE6C-D327-2D4F-52D0-2825548F782E}"/>
              </a:ext>
            </a:extLst>
          </p:cNvPr>
          <p:cNvSpPr>
            <a:spLocks noGrp="1"/>
          </p:cNvSpPr>
          <p:nvPr>
            <p:ph type="body" idx="13"/>
          </p:nvPr>
        </p:nvSpPr>
        <p:spPr>
          <a:xfrm>
            <a:off x="311700" y="952500"/>
            <a:ext cx="4791641" cy="3768622"/>
          </a:xfrm>
        </p:spPr>
        <p:txBody>
          <a:bodyPr spcFirstLastPara="1" wrap="square" lIns="68580" tIns="34290" rIns="68580" bIns="34290" anchor="t" anchorCtr="0">
            <a:normAutofit/>
          </a:bodyPr>
          <a:lstStyle/>
          <a:p>
            <a:pPr marL="342900" indent="-342900"/>
            <a:r>
              <a:rPr lang="en-US">
                <a:ea typeface="Tahoma"/>
                <a:cs typeface="Arial"/>
              </a:rPr>
              <a:t>An email will be sent to the user with a link to create their password.</a:t>
            </a:r>
            <a:endParaRPr lang="en-US" sz="1800">
              <a:ea typeface="Tahoma"/>
              <a:cs typeface="Arial"/>
            </a:endParaRPr>
          </a:p>
          <a:p>
            <a:pPr marL="342900" indent="-342900"/>
            <a:r>
              <a:rPr lang="en-US" sz="1800">
                <a:ea typeface="Tahoma"/>
                <a:cs typeface="Arial"/>
              </a:rPr>
              <a:t>The TE will have </a:t>
            </a:r>
            <a:r>
              <a:rPr lang="en-US" sz="1800" b="1">
                <a:solidFill>
                  <a:srgbClr val="FF0000"/>
                </a:solidFill>
                <a:ea typeface="Tahoma"/>
                <a:cs typeface="Arial"/>
              </a:rPr>
              <a:t>30 min.</a:t>
            </a:r>
            <a:r>
              <a:rPr lang="en-US" sz="1800">
                <a:ea typeface="Tahoma"/>
                <a:cs typeface="Arial"/>
              </a:rPr>
              <a:t> to click the link.</a:t>
            </a:r>
            <a:endParaRPr lang="en-US" sz="1650">
              <a:ea typeface="Tahoma"/>
              <a:cs typeface="Arial"/>
            </a:endParaRPr>
          </a:p>
          <a:p>
            <a:pPr lvl="1"/>
            <a:r>
              <a:rPr lang="en-US" sz="1450">
                <a:ea typeface="Tahoma"/>
                <a:cs typeface="Arial"/>
              </a:rPr>
              <a:t>If the link expires, TEs can receive a new email by selecting </a:t>
            </a:r>
            <a:r>
              <a:rPr lang="en-US" sz="1450" b="1">
                <a:solidFill>
                  <a:srgbClr val="FF0000"/>
                </a:solidFill>
                <a:ea typeface="Tahoma"/>
                <a:cs typeface="Arial"/>
              </a:rPr>
              <a:t>Request one now </a:t>
            </a:r>
            <a:r>
              <a:rPr lang="en-US" sz="1450">
                <a:ea typeface="Tahoma"/>
                <a:cs typeface="Arial"/>
              </a:rPr>
              <a:t>from the TOMS logon screen. </a:t>
            </a:r>
            <a:endParaRPr lang="en-US" sz="1450">
              <a:cs typeface="Arial"/>
            </a:endParaRPr>
          </a:p>
          <a:p>
            <a:pPr lvl="1"/>
            <a:endParaRPr lang="en-US"/>
          </a:p>
          <a:p>
            <a:pPr lvl="1"/>
            <a:endParaRPr lang="en-US"/>
          </a:p>
          <a:p>
            <a:pPr lvl="1"/>
            <a:endParaRPr lang="en-US"/>
          </a:p>
          <a:p>
            <a:endParaRPr lang="en-US"/>
          </a:p>
        </p:txBody>
      </p:sp>
      <p:pic>
        <p:nvPicPr>
          <p:cNvPr id="4" name="Picture 3">
            <a:extLst>
              <a:ext uri="{FF2B5EF4-FFF2-40B4-BE49-F238E27FC236}">
                <a16:creationId xmlns:a16="http://schemas.microsoft.com/office/drawing/2014/main" id="{21BF9F25-CAC6-024A-915E-A23AD672E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128" y="3148192"/>
            <a:ext cx="1356691" cy="1525865"/>
          </a:xfrm>
          <a:prstGeom prst="rect">
            <a:avLst/>
          </a:prstGeom>
          <a:ln>
            <a:solidFill>
              <a:schemeClr val="tx1"/>
            </a:solidFill>
          </a:ln>
        </p:spPr>
      </p:pic>
      <p:sp>
        <p:nvSpPr>
          <p:cNvPr id="5" name="Frame 4">
            <a:extLst>
              <a:ext uri="{FF2B5EF4-FFF2-40B4-BE49-F238E27FC236}">
                <a16:creationId xmlns:a16="http://schemas.microsoft.com/office/drawing/2014/main" id="{598EC1D3-1793-6F4A-A403-0B973755E4C1}"/>
              </a:ext>
            </a:extLst>
          </p:cNvPr>
          <p:cNvSpPr/>
          <p:nvPr/>
        </p:nvSpPr>
        <p:spPr>
          <a:xfrm>
            <a:off x="6095483" y="4497319"/>
            <a:ext cx="953621" cy="176873"/>
          </a:xfrm>
          <a:prstGeom prst="frame">
            <a:avLst/>
          </a:prstGeom>
          <a:solidFill>
            <a:srgbClr val="FF0000"/>
          </a:solidFill>
          <a:ln w="31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 name="Rounded Rectangular Callout 19">
            <a:extLst>
              <a:ext uri="{FF2B5EF4-FFF2-40B4-BE49-F238E27FC236}">
                <a16:creationId xmlns:a16="http://schemas.microsoft.com/office/drawing/2014/main" id="{3874AE2B-1D1C-B18F-8C63-7C43993B9884}"/>
              </a:ext>
            </a:extLst>
          </p:cNvPr>
          <p:cNvSpPr/>
          <p:nvPr/>
        </p:nvSpPr>
        <p:spPr>
          <a:xfrm>
            <a:off x="4371871" y="3854496"/>
            <a:ext cx="1295379" cy="588123"/>
          </a:xfrm>
          <a:prstGeom prst="wedgeRoundRectCallout">
            <a:avLst>
              <a:gd name="adj1" fmla="val 77022"/>
              <a:gd name="adj2" fmla="val 6823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514350" fontAlgn="base">
              <a:spcBef>
                <a:spcPct val="0"/>
              </a:spcBef>
              <a:spcAft>
                <a:spcPct val="0"/>
              </a:spcAft>
              <a:defRPr/>
            </a:pPr>
            <a:r>
              <a:rPr lang="en-US" sz="1100">
                <a:solidFill>
                  <a:schemeClr val="tx1"/>
                </a:solidFill>
                <a:cs typeface="Arial" panose="020B0604020202020204" pitchFamily="34" charset="0"/>
              </a:rPr>
              <a:t>Click here to receive a new email link.</a:t>
            </a:r>
            <a:endParaRPr lang="en-US" sz="1100" kern="1200">
              <a:solidFill>
                <a:schemeClr val="tx1"/>
              </a:solidFill>
              <a:cs typeface="Arial" panose="020B0604020202020204" pitchFamily="34" charset="0"/>
            </a:endParaRPr>
          </a:p>
        </p:txBody>
      </p:sp>
      <p:pic>
        <p:nvPicPr>
          <p:cNvPr id="8" name="Picture 8" descr="Icon&#10;&#10;Description automatically generated">
            <a:extLst>
              <a:ext uri="{FF2B5EF4-FFF2-40B4-BE49-F238E27FC236}">
                <a16:creationId xmlns:a16="http://schemas.microsoft.com/office/drawing/2014/main" id="{2B60E96B-2616-7424-98F2-6330460E7314}"/>
              </a:ext>
            </a:extLst>
          </p:cNvPr>
          <p:cNvPicPr>
            <a:picLocks noChangeAspect="1"/>
          </p:cNvPicPr>
          <p:nvPr/>
        </p:nvPicPr>
        <p:blipFill rotWithShape="1">
          <a:blip r:embed="rId4"/>
          <a:srcRect l="17959" t="5552" r="18367" b="12406"/>
          <a:stretch/>
        </p:blipFill>
        <p:spPr>
          <a:xfrm>
            <a:off x="6462647" y="2245126"/>
            <a:ext cx="556382" cy="778592"/>
          </a:xfrm>
          <a:prstGeom prst="rect">
            <a:avLst/>
          </a:prstGeom>
          <a:ln>
            <a:solidFill>
              <a:schemeClr val="tx1"/>
            </a:solidFill>
          </a:ln>
        </p:spPr>
      </p:pic>
      <p:pic>
        <p:nvPicPr>
          <p:cNvPr id="9" name="Picture 9" descr="Graphical user interface, application&#10;&#10;Description automatically generated">
            <a:extLst>
              <a:ext uri="{FF2B5EF4-FFF2-40B4-BE49-F238E27FC236}">
                <a16:creationId xmlns:a16="http://schemas.microsoft.com/office/drawing/2014/main" id="{4A6AA1E7-95CB-B466-2FE9-409A99F028F5}"/>
              </a:ext>
            </a:extLst>
          </p:cNvPr>
          <p:cNvPicPr>
            <a:picLocks noChangeAspect="1"/>
          </p:cNvPicPr>
          <p:nvPr/>
        </p:nvPicPr>
        <p:blipFill>
          <a:blip r:embed="rId5"/>
          <a:stretch>
            <a:fillRect/>
          </a:stretch>
        </p:blipFill>
        <p:spPr>
          <a:xfrm>
            <a:off x="6114800" y="948145"/>
            <a:ext cx="1356692" cy="1172507"/>
          </a:xfrm>
          <a:prstGeom prst="rect">
            <a:avLst/>
          </a:prstGeom>
          <a:ln>
            <a:solidFill>
              <a:schemeClr val="tx1"/>
            </a:solidFill>
          </a:ln>
        </p:spPr>
      </p:pic>
    </p:spTree>
    <p:extLst>
      <p:ext uri="{BB962C8B-B14F-4D97-AF65-F5344CB8AC3E}">
        <p14:creationId xmlns:p14="http://schemas.microsoft.com/office/powerpoint/2010/main" val="4279040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E085D76-8935-5489-07A5-4EF83CBEE642}"/>
              </a:ext>
            </a:extLst>
          </p:cNvPr>
          <p:cNvSpPr>
            <a:spLocks noGrp="1"/>
          </p:cNvSpPr>
          <p:nvPr>
            <p:ph type="body" sz="quarter" idx="13"/>
          </p:nvPr>
        </p:nvSpPr>
        <p:spPr/>
        <p:txBody>
          <a:bodyPr lIns="91440" tIns="45720" rIns="91440" bIns="45720" anchor="b"/>
          <a:lstStyle/>
          <a:p>
            <a:r>
              <a:rPr lang="en-US">
                <a:latin typeface="Poppins"/>
                <a:cs typeface="Poppins"/>
              </a:rPr>
              <a:t>Preparing for IA Administration</a:t>
            </a:r>
            <a:endParaRPr lang="en-US"/>
          </a:p>
        </p:txBody>
      </p:sp>
      <p:sp>
        <p:nvSpPr>
          <p:cNvPr id="8" name="Text Placeholder 2">
            <a:extLst>
              <a:ext uri="{FF2B5EF4-FFF2-40B4-BE49-F238E27FC236}">
                <a16:creationId xmlns:a16="http://schemas.microsoft.com/office/drawing/2014/main" id="{BC6D1299-7650-5F36-12EC-937F326A3C8C}"/>
              </a:ext>
            </a:extLst>
          </p:cNvPr>
          <p:cNvSpPr>
            <a:spLocks noGrp="1"/>
          </p:cNvSpPr>
          <p:nvPr>
            <p:ph type="body" sz="quarter" idx="14"/>
          </p:nvPr>
        </p:nvSpPr>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Accessibility Resources</a:t>
            </a:r>
          </a:p>
        </p:txBody>
      </p:sp>
    </p:spTree>
    <p:extLst>
      <p:ext uri="{BB962C8B-B14F-4D97-AF65-F5344CB8AC3E}">
        <p14:creationId xmlns:p14="http://schemas.microsoft.com/office/powerpoint/2010/main" val="177162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AFE7D3-E221-8740-A35C-E4DDF16282CD}"/>
              </a:ext>
            </a:extLst>
          </p:cNvPr>
          <p:cNvSpPr>
            <a:spLocks noGrp="1"/>
          </p:cNvSpPr>
          <p:nvPr>
            <p:ph type="title"/>
          </p:nvPr>
        </p:nvSpPr>
        <p:spPr>
          <a:xfrm>
            <a:off x="41375" y="150"/>
            <a:ext cx="8761200" cy="773400"/>
          </a:xfrm>
        </p:spPr>
        <p:txBody>
          <a:bodyPr>
            <a:normAutofit fontScale="90000"/>
          </a:bodyPr>
          <a:lstStyle/>
          <a:p>
            <a:r>
              <a:rPr lang="en-US" sz="2100"/>
              <a:t>California Assessment Accessibility Resource Matrix</a:t>
            </a:r>
            <a:br>
              <a:rPr lang="en-US" sz="2100"/>
            </a:br>
            <a:r>
              <a:rPr lang="en-US" sz="2100"/>
              <a:t>Designated Supports </a:t>
            </a:r>
            <a:endParaRPr lang="en-US"/>
          </a:p>
        </p:txBody>
      </p:sp>
      <p:graphicFrame>
        <p:nvGraphicFramePr>
          <p:cNvPr id="2" name="Diagram 1">
            <a:extLst>
              <a:ext uri="{FF2B5EF4-FFF2-40B4-BE49-F238E27FC236}">
                <a16:creationId xmlns:a16="http://schemas.microsoft.com/office/drawing/2014/main" id="{FC90FAE5-F733-56F4-688F-B3E4B71A92CC}"/>
              </a:ext>
            </a:extLst>
          </p:cNvPr>
          <p:cNvGraphicFramePr/>
          <p:nvPr>
            <p:extLst>
              <p:ext uri="{D42A27DB-BD31-4B8C-83A1-F6EECF244321}">
                <p14:modId xmlns:p14="http://schemas.microsoft.com/office/powerpoint/2010/main" val="2647273567"/>
              </p:ext>
            </p:extLst>
          </p:nvPr>
        </p:nvGraphicFramePr>
        <p:xfrm>
          <a:off x="1838068" y="843349"/>
          <a:ext cx="5174391" cy="3881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A close up of a child&#10;&#10;Description automatically generated">
            <a:extLst>
              <a:ext uri="{FF2B5EF4-FFF2-40B4-BE49-F238E27FC236}">
                <a16:creationId xmlns:a16="http://schemas.microsoft.com/office/drawing/2014/main" id="{59259FAC-DA54-51FD-0F4A-8993891A7ADD}"/>
              </a:ext>
            </a:extLst>
          </p:cNvPr>
          <p:cNvPicPr>
            <a:picLocks noChangeAspect="1"/>
          </p:cNvPicPr>
          <p:nvPr/>
        </p:nvPicPr>
        <p:blipFill>
          <a:blip r:embed="rId8"/>
          <a:stretch>
            <a:fillRect/>
          </a:stretch>
        </p:blipFill>
        <p:spPr>
          <a:xfrm>
            <a:off x="3750405" y="1999993"/>
            <a:ext cx="1357441" cy="1668677"/>
          </a:xfrm>
          <a:prstGeom prst="rect">
            <a:avLst/>
          </a:prstGeom>
        </p:spPr>
      </p:pic>
    </p:spTree>
    <p:extLst>
      <p:ext uri="{BB962C8B-B14F-4D97-AF65-F5344CB8AC3E}">
        <p14:creationId xmlns:p14="http://schemas.microsoft.com/office/powerpoint/2010/main" val="230526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CEE3FB-1A2E-6342-B336-376EB475A8E8}"/>
              </a:ext>
            </a:extLst>
          </p:cNvPr>
          <p:cNvSpPr>
            <a:spLocks noGrp="1"/>
          </p:cNvSpPr>
          <p:nvPr>
            <p:ph type="title"/>
          </p:nvPr>
        </p:nvSpPr>
        <p:spPr/>
        <p:txBody>
          <a:bodyPr>
            <a:normAutofit/>
          </a:bodyPr>
          <a:lstStyle/>
          <a:p>
            <a:r>
              <a:rPr lang="en-US" sz="2400">
                <a:cs typeface="Arial"/>
              </a:rPr>
              <a:t>California Assessment Accessibility Resource Matrix</a:t>
            </a:r>
          </a:p>
        </p:txBody>
      </p:sp>
      <p:sp>
        <p:nvSpPr>
          <p:cNvPr id="5" name="Text Placeholder 2">
            <a:extLst>
              <a:ext uri="{FF2B5EF4-FFF2-40B4-BE49-F238E27FC236}">
                <a16:creationId xmlns:a16="http://schemas.microsoft.com/office/drawing/2014/main" id="{B349EC5F-06AF-7649-AB21-B05C955B32A2}"/>
              </a:ext>
            </a:extLst>
          </p:cNvPr>
          <p:cNvSpPr>
            <a:spLocks noGrp="1"/>
          </p:cNvSpPr>
          <p:nvPr>
            <p:ph type="body" idx="13"/>
          </p:nvPr>
        </p:nvSpPr>
        <p:spPr/>
        <p:txBody>
          <a:bodyPr spcFirstLastPara="1" wrap="square" lIns="68580" tIns="34290" rIns="68580" bIns="34290" anchor="t" anchorCtr="0">
            <a:noAutofit/>
          </a:bodyPr>
          <a:lstStyle/>
          <a:p>
            <a:pPr marL="257175" indent="-257175">
              <a:buFont typeface="Wingdings"/>
              <a:buChar char="§"/>
            </a:pPr>
            <a:r>
              <a:rPr lang="en-US" sz="1600" b="1">
                <a:latin typeface="Poppins Light"/>
                <a:ea typeface="Tahoma"/>
                <a:cs typeface="Calibri"/>
              </a:rPr>
              <a:t>This matrix describes all the available accessibility</a:t>
            </a:r>
            <a:r>
              <a:rPr lang="en-US" sz="1600" b="1">
                <a:latin typeface="Poppins Light"/>
                <a:ea typeface="Calibri"/>
                <a:cs typeface="Calibri"/>
              </a:rPr>
              <a:t> resources for ELPAC and CAASPP.</a:t>
            </a:r>
          </a:p>
          <a:p>
            <a:pPr marL="714375" lvl="1" indent="-257175">
              <a:buFont typeface="Wingdings"/>
              <a:buChar char="§"/>
            </a:pPr>
            <a:r>
              <a:rPr lang="en-US" sz="1400" b="1">
                <a:latin typeface="Poppins Light"/>
                <a:ea typeface="Calibri"/>
                <a:cs typeface="Calibri"/>
              </a:rPr>
              <a:t>Universal Tools, Designated Supports, and Accommodations</a:t>
            </a:r>
            <a:endParaRPr lang="en-US" sz="1400" b="1">
              <a:latin typeface="Poppins Light"/>
            </a:endParaRPr>
          </a:p>
          <a:p>
            <a:pPr marL="257175" indent="-257175">
              <a:buClr>
                <a:srgbClr val="203864"/>
              </a:buClr>
              <a:buFont typeface="Wingdings"/>
              <a:buChar char="§"/>
            </a:pPr>
            <a:r>
              <a:rPr lang="en-US" sz="1600" b="1">
                <a:latin typeface="Poppins Light"/>
                <a:ea typeface="Calibri"/>
                <a:cs typeface="Calibri"/>
              </a:rPr>
              <a:t>Accessibility resources are features or supports that are part of the assessment.</a:t>
            </a:r>
            <a:endParaRPr lang="en-US" sz="1600" b="1">
              <a:latin typeface="Poppins Light"/>
            </a:endParaRPr>
          </a:p>
          <a:p>
            <a:pPr>
              <a:buClr>
                <a:srgbClr val="203864"/>
              </a:buClr>
              <a:buFont typeface="Wingdings"/>
              <a:buChar char="§"/>
            </a:pPr>
            <a:r>
              <a:rPr lang="en-US" sz="1400" b="1">
                <a:latin typeface="Poppins Light"/>
                <a:ea typeface="Calibri"/>
                <a:cs typeface="Calibri"/>
              </a:rPr>
              <a:t>Accessibility resources allow students to participate in an assessment that results in a fair and accurate estimate of each student’s achievement.</a:t>
            </a:r>
            <a:endParaRPr lang="en-US" sz="1400" b="1">
              <a:latin typeface="Poppins Light"/>
              <a:ea typeface="Tahoma"/>
              <a:cs typeface="Calibri"/>
            </a:endParaRPr>
          </a:p>
          <a:p>
            <a:pPr>
              <a:buClr>
                <a:srgbClr val="203864"/>
              </a:buClr>
              <a:buFont typeface="Wingdings"/>
              <a:buChar char="§"/>
            </a:pPr>
            <a:r>
              <a:rPr lang="en-US" sz="1400" b="1">
                <a:latin typeface="Poppins Light"/>
                <a:ea typeface="Tahoma"/>
                <a:cs typeface="Calibri"/>
                <a:hlinkClick r:id="rId3"/>
              </a:rPr>
              <a:t>https://www.cde.ca.gov/ta/tg/ca/accessibilityresources.asp</a:t>
            </a:r>
            <a:endParaRPr lang="en-US" sz="1400" b="1">
              <a:latin typeface="Poppins Light"/>
              <a:ea typeface="Tahoma"/>
              <a:cs typeface="Calibri"/>
            </a:endParaRPr>
          </a:p>
          <a:p>
            <a:pPr lvl="1"/>
            <a:endParaRPr lang="en-US" b="1">
              <a:latin typeface="Poppins Light"/>
            </a:endParaRPr>
          </a:p>
          <a:p>
            <a:endParaRPr lang="en-US"/>
          </a:p>
        </p:txBody>
      </p:sp>
      <p:pic>
        <p:nvPicPr>
          <p:cNvPr id="3" name="Picture 2">
            <a:extLst>
              <a:ext uri="{FF2B5EF4-FFF2-40B4-BE49-F238E27FC236}">
                <a16:creationId xmlns:a16="http://schemas.microsoft.com/office/drawing/2014/main" id="{012CFCD7-DE4E-304B-9077-D5C77BA7AA6A}"/>
              </a:ext>
            </a:extLst>
          </p:cNvPr>
          <p:cNvPicPr>
            <a:picLocks noChangeAspect="1"/>
          </p:cNvPicPr>
          <p:nvPr/>
        </p:nvPicPr>
        <p:blipFill>
          <a:blip r:embed="rId4"/>
          <a:stretch>
            <a:fillRect/>
          </a:stretch>
        </p:blipFill>
        <p:spPr>
          <a:xfrm>
            <a:off x="1247675" y="3235204"/>
            <a:ext cx="2779284" cy="1310721"/>
          </a:xfrm>
          <a:prstGeom prst="rect">
            <a:avLst/>
          </a:prstGeom>
          <a:ln>
            <a:solidFill>
              <a:schemeClr val="tx1"/>
            </a:solidFill>
          </a:ln>
        </p:spPr>
      </p:pic>
      <p:pic>
        <p:nvPicPr>
          <p:cNvPr id="8" name="Picture 7">
            <a:extLst>
              <a:ext uri="{FF2B5EF4-FFF2-40B4-BE49-F238E27FC236}">
                <a16:creationId xmlns:a16="http://schemas.microsoft.com/office/drawing/2014/main" id="{48F30ACA-EB34-8741-982B-1AA26562E67B}"/>
              </a:ext>
            </a:extLst>
          </p:cNvPr>
          <p:cNvPicPr>
            <a:picLocks noChangeAspect="1"/>
          </p:cNvPicPr>
          <p:nvPr/>
        </p:nvPicPr>
        <p:blipFill>
          <a:blip r:embed="rId5"/>
          <a:stretch>
            <a:fillRect/>
          </a:stretch>
        </p:blipFill>
        <p:spPr>
          <a:xfrm>
            <a:off x="4851706" y="3234649"/>
            <a:ext cx="2675789" cy="1310721"/>
          </a:xfrm>
          <a:prstGeom prst="rect">
            <a:avLst/>
          </a:prstGeom>
          <a:ln>
            <a:solidFill>
              <a:schemeClr val="tx1"/>
            </a:solidFill>
          </a:ln>
        </p:spPr>
      </p:pic>
    </p:spTree>
    <p:extLst>
      <p:ext uri="{BB962C8B-B14F-4D97-AF65-F5344CB8AC3E}">
        <p14:creationId xmlns:p14="http://schemas.microsoft.com/office/powerpoint/2010/main" val="3850272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021DB10-BDC8-F048-8125-8BDD9BD94741}"/>
              </a:ext>
            </a:extLst>
          </p:cNvPr>
          <p:cNvSpPr>
            <a:spLocks noGrp="1"/>
          </p:cNvSpPr>
          <p:nvPr>
            <p:ph type="title"/>
          </p:nvPr>
        </p:nvSpPr>
        <p:spPr>
          <a:xfrm>
            <a:off x="41375" y="150"/>
            <a:ext cx="8628678" cy="773400"/>
          </a:xfrm>
        </p:spPr>
        <p:txBody>
          <a:bodyPr>
            <a:normAutofit/>
          </a:bodyPr>
          <a:lstStyle/>
          <a:p>
            <a:r>
              <a:rPr lang="en-US">
                <a:cs typeface="Arial"/>
              </a:rPr>
              <a:t>Accessibility Resources Demonstration Videos</a:t>
            </a:r>
          </a:p>
        </p:txBody>
      </p:sp>
      <p:sp>
        <p:nvSpPr>
          <p:cNvPr id="5" name="Text Placeholder 4">
            <a:extLst>
              <a:ext uri="{FF2B5EF4-FFF2-40B4-BE49-F238E27FC236}">
                <a16:creationId xmlns:a16="http://schemas.microsoft.com/office/drawing/2014/main" id="{3A12ADC7-9A29-8E4B-F600-31C13578C6A5}"/>
              </a:ext>
            </a:extLst>
          </p:cNvPr>
          <p:cNvSpPr>
            <a:spLocks noGrp="1"/>
          </p:cNvSpPr>
          <p:nvPr>
            <p:ph type="body" idx="13"/>
          </p:nvPr>
        </p:nvSpPr>
        <p:spPr/>
        <p:txBody>
          <a:bodyPr>
            <a:normAutofit/>
          </a:bodyPr>
          <a:lstStyle/>
          <a:p>
            <a:pPr marL="0" indent="0">
              <a:buNone/>
            </a:pPr>
            <a:r>
              <a:rPr lang="en-US" sz="1800">
                <a:latin typeface="Poppins"/>
                <a:cs typeface="Poppins"/>
              </a:rPr>
              <a:t>The following link provides demonstrations of select universal tools, designated supports, and accommodations allowed as part of the ELPAC.</a:t>
            </a:r>
          </a:p>
          <a:p>
            <a:pPr lvl="1"/>
            <a:r>
              <a:rPr lang="en-US" sz="1600">
                <a:latin typeface="Poppins"/>
                <a:cs typeface="Poppins"/>
                <a:hlinkClick r:id="rId3"/>
              </a:rPr>
              <a:t>http://www.caaspp.org/training/caaspp/uaag.html</a:t>
            </a:r>
            <a:r>
              <a:rPr lang="en-US" sz="1600">
                <a:latin typeface="Poppins"/>
                <a:cs typeface="Poppins"/>
              </a:rPr>
              <a:t> </a:t>
            </a:r>
            <a:endParaRPr lang="en-US" sz="1600">
              <a:latin typeface="Poppins"/>
            </a:endParaRPr>
          </a:p>
          <a:p>
            <a:pPr lvl="1"/>
            <a:r>
              <a:rPr lang="en-US" sz="1600">
                <a:latin typeface="Poppins"/>
                <a:cs typeface="Poppins"/>
              </a:rPr>
              <a:t>Beneficial for students, teachers, and IEP teams.</a:t>
            </a:r>
          </a:p>
          <a:p>
            <a:pPr lvl="1"/>
            <a:r>
              <a:rPr lang="en-US" sz="1600">
                <a:latin typeface="Poppins"/>
                <a:cs typeface="Poppins"/>
              </a:rPr>
              <a:t>Available in Spanish.</a:t>
            </a:r>
          </a:p>
          <a:p>
            <a:endParaRPr lang="en-US"/>
          </a:p>
        </p:txBody>
      </p:sp>
      <p:pic>
        <p:nvPicPr>
          <p:cNvPr id="2" name="Picture 1">
            <a:extLst>
              <a:ext uri="{FF2B5EF4-FFF2-40B4-BE49-F238E27FC236}">
                <a16:creationId xmlns:a16="http://schemas.microsoft.com/office/drawing/2014/main" id="{EF65DF79-2DFB-1C42-8B88-827F4265227A}"/>
              </a:ext>
            </a:extLst>
          </p:cNvPr>
          <p:cNvPicPr>
            <a:picLocks noChangeAspect="1"/>
          </p:cNvPicPr>
          <p:nvPr/>
        </p:nvPicPr>
        <p:blipFill>
          <a:blip r:embed="rId4"/>
          <a:stretch>
            <a:fillRect/>
          </a:stretch>
        </p:blipFill>
        <p:spPr>
          <a:xfrm>
            <a:off x="3928058" y="2726185"/>
            <a:ext cx="2326794" cy="1881965"/>
          </a:xfrm>
          <a:prstGeom prst="rect">
            <a:avLst/>
          </a:prstGeom>
          <a:ln>
            <a:solidFill>
              <a:schemeClr val="tx1"/>
            </a:solidFill>
          </a:ln>
        </p:spPr>
      </p:pic>
      <p:pic>
        <p:nvPicPr>
          <p:cNvPr id="4" name="Picture 3">
            <a:extLst>
              <a:ext uri="{FF2B5EF4-FFF2-40B4-BE49-F238E27FC236}">
                <a16:creationId xmlns:a16="http://schemas.microsoft.com/office/drawing/2014/main" id="{66F43015-3F63-824C-A0F6-39FA5419FD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993" y="2726185"/>
            <a:ext cx="1895603" cy="1900526"/>
          </a:xfrm>
          <a:prstGeom prst="rect">
            <a:avLst/>
          </a:prstGeom>
          <a:ln>
            <a:solidFill>
              <a:schemeClr val="tx1"/>
            </a:solidFill>
          </a:ln>
        </p:spPr>
      </p:pic>
      <p:sp>
        <p:nvSpPr>
          <p:cNvPr id="3" name="Rectangle 2">
            <a:extLst>
              <a:ext uri="{FF2B5EF4-FFF2-40B4-BE49-F238E27FC236}">
                <a16:creationId xmlns:a16="http://schemas.microsoft.com/office/drawing/2014/main" id="{DCE9380F-3C9E-116C-C515-90CA09F58134}"/>
              </a:ext>
            </a:extLst>
          </p:cNvPr>
          <p:cNvSpPr/>
          <p:nvPr/>
        </p:nvSpPr>
        <p:spPr>
          <a:xfrm>
            <a:off x="754582" y="3438599"/>
            <a:ext cx="1876990" cy="769441"/>
          </a:xfrm>
          <a:prstGeom prst="rect">
            <a:avLst/>
          </a:prstGeom>
          <a:solidFill>
            <a:srgbClr val="FFFF00"/>
          </a:solidFill>
          <a:ln>
            <a:solidFill>
              <a:schemeClr val="tx1"/>
            </a:solidFill>
          </a:ln>
        </p:spPr>
        <p:txBody>
          <a:bodyPr wrap="square" lIns="91440" tIns="45720" rIns="91440" bIns="45720" anchor="t">
            <a:spAutoFit/>
          </a:bodyPr>
          <a:lstStyle/>
          <a:p>
            <a:pPr algn="ctr" defTabSz="514350" fontAlgn="base">
              <a:spcBef>
                <a:spcPct val="0"/>
              </a:spcBef>
              <a:spcAft>
                <a:spcPct val="0"/>
              </a:spcAft>
            </a:pPr>
            <a:r>
              <a:rPr lang="en-US" sz="1100">
                <a:latin typeface="Poppins Light"/>
                <a:cs typeface="Calibri"/>
              </a:rPr>
              <a:t>Start reviewing with teachers now for Summative ELPAC administration!</a:t>
            </a:r>
          </a:p>
        </p:txBody>
      </p:sp>
    </p:spTree>
    <p:extLst>
      <p:ext uri="{BB962C8B-B14F-4D97-AF65-F5344CB8AC3E}">
        <p14:creationId xmlns:p14="http://schemas.microsoft.com/office/powerpoint/2010/main" val="2683646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021DB10-BDC8-F048-8125-8BDD9BD94741}"/>
              </a:ext>
            </a:extLst>
          </p:cNvPr>
          <p:cNvSpPr>
            <a:spLocks noGrp="1"/>
          </p:cNvSpPr>
          <p:nvPr>
            <p:ph type="title"/>
          </p:nvPr>
        </p:nvSpPr>
        <p:spPr/>
        <p:txBody>
          <a:bodyPr>
            <a:normAutofit/>
          </a:bodyPr>
          <a:lstStyle/>
          <a:p>
            <a:r>
              <a:rPr lang="en-US">
                <a:solidFill>
                  <a:schemeClr val="bg1"/>
                </a:solidFill>
                <a:cs typeface="Arial"/>
              </a:rPr>
              <a:t>Professional Development for Staff</a:t>
            </a:r>
          </a:p>
        </p:txBody>
      </p:sp>
      <p:sp>
        <p:nvSpPr>
          <p:cNvPr id="3" name="Text Placeholder 2">
            <a:extLst>
              <a:ext uri="{FF2B5EF4-FFF2-40B4-BE49-F238E27FC236}">
                <a16:creationId xmlns:a16="http://schemas.microsoft.com/office/drawing/2014/main" id="{3EF2A6E6-E39C-F971-D768-8D6C2A4D690A}"/>
              </a:ext>
            </a:extLst>
          </p:cNvPr>
          <p:cNvSpPr>
            <a:spLocks noGrp="1"/>
          </p:cNvSpPr>
          <p:nvPr>
            <p:ph type="body" idx="13"/>
          </p:nvPr>
        </p:nvSpPr>
        <p:spPr/>
        <p:txBody>
          <a:bodyPr>
            <a:normAutofit/>
          </a:bodyPr>
          <a:lstStyle/>
          <a:p>
            <a:pPr marL="596900" indent="-457200">
              <a:buFont typeface="+mj-lt"/>
              <a:buAutoNum type="arabicPeriod"/>
            </a:pPr>
            <a:r>
              <a:rPr lang="en-US">
                <a:latin typeface="Poppins"/>
                <a:cs typeface="Poppins"/>
              </a:rPr>
              <a:t>Review Matrix and demonstration videos</a:t>
            </a:r>
          </a:p>
          <a:p>
            <a:pPr lvl="1">
              <a:buFont typeface="Arial" panose="020B0604020202020204" pitchFamily="34" charset="0"/>
              <a:buChar char="•"/>
            </a:pPr>
            <a:r>
              <a:rPr lang="en-US">
                <a:latin typeface="Poppins"/>
                <a:cs typeface="Poppins"/>
              </a:rPr>
              <a:t>Teachers will be prepared for Summative CAASPP</a:t>
            </a:r>
            <a:endParaRPr lang="en-US">
              <a:latin typeface="Poppins"/>
            </a:endParaRPr>
          </a:p>
          <a:p>
            <a:pPr marL="596900" indent="-457200">
              <a:buFont typeface="+mj-lt"/>
              <a:buAutoNum type="arabicPeriod"/>
            </a:pPr>
            <a:r>
              <a:rPr lang="en-US">
                <a:latin typeface="Poppins"/>
                <a:cs typeface="Poppins"/>
                <a:hlinkClick r:id="rId3"/>
              </a:rPr>
              <a:t>Accessibility Resources Virtual Training Series</a:t>
            </a:r>
          </a:p>
          <a:p>
            <a:pPr lvl="1">
              <a:buFont typeface="Arial" panose="020B0604020202020204" pitchFamily="34" charset="0"/>
              <a:buChar char="•"/>
            </a:pPr>
            <a:r>
              <a:rPr lang="en-US" sz="1650">
                <a:latin typeface="Poppins"/>
                <a:cs typeface="Poppins"/>
              </a:rPr>
              <a:t>Module A: Matching Accessibility Resources to Students' Needs</a:t>
            </a:r>
          </a:p>
          <a:p>
            <a:pPr lvl="1">
              <a:buFont typeface="Arial" panose="020B0604020202020204" pitchFamily="34" charset="0"/>
              <a:buChar char="•"/>
            </a:pPr>
            <a:r>
              <a:rPr lang="en-US" sz="1650">
                <a:latin typeface="Poppins"/>
                <a:cs typeface="Poppins"/>
              </a:rPr>
              <a:t>Module B: Using Accessibility Resources in Daily Instruction</a:t>
            </a:r>
          </a:p>
          <a:p>
            <a:endParaRPr lang="en-US"/>
          </a:p>
        </p:txBody>
      </p:sp>
      <p:pic>
        <p:nvPicPr>
          <p:cNvPr id="4" name="Picture 3">
            <a:extLst>
              <a:ext uri="{FF2B5EF4-FFF2-40B4-BE49-F238E27FC236}">
                <a16:creationId xmlns:a16="http://schemas.microsoft.com/office/drawing/2014/main" id="{4EBAF285-5EEA-7556-DC5F-E427523C91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532" y="3349999"/>
            <a:ext cx="1964531" cy="1307306"/>
          </a:xfrm>
          <a:prstGeom prst="rect">
            <a:avLst/>
          </a:prstGeom>
        </p:spPr>
      </p:pic>
    </p:spTree>
    <p:extLst>
      <p:ext uri="{BB962C8B-B14F-4D97-AF65-F5344CB8AC3E}">
        <p14:creationId xmlns:p14="http://schemas.microsoft.com/office/powerpoint/2010/main" val="961205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E085D76-8935-5489-07A5-4EF83CBEE642}"/>
              </a:ext>
            </a:extLst>
          </p:cNvPr>
          <p:cNvSpPr>
            <a:spLocks noGrp="1"/>
          </p:cNvSpPr>
          <p:nvPr>
            <p:ph type="body" sz="quarter" idx="13"/>
          </p:nvPr>
        </p:nvSpPr>
        <p:spPr/>
        <p:txBody>
          <a:bodyPr lIns="91440" tIns="45720" rIns="91440" bIns="45720" anchor="b"/>
          <a:lstStyle/>
          <a:p>
            <a:r>
              <a:rPr lang="en-US">
                <a:latin typeface="Poppins"/>
                <a:cs typeface="Poppins"/>
              </a:rPr>
              <a:t>Preparing for IA Administration</a:t>
            </a:r>
            <a:endParaRPr lang="en-US"/>
          </a:p>
        </p:txBody>
      </p:sp>
      <p:sp>
        <p:nvSpPr>
          <p:cNvPr id="8" name="Text Placeholder 2">
            <a:extLst>
              <a:ext uri="{FF2B5EF4-FFF2-40B4-BE49-F238E27FC236}">
                <a16:creationId xmlns:a16="http://schemas.microsoft.com/office/drawing/2014/main" id="{BC6D1299-7650-5F36-12EC-937F326A3C8C}"/>
              </a:ext>
            </a:extLst>
          </p:cNvPr>
          <p:cNvSpPr>
            <a:spLocks noGrp="1"/>
          </p:cNvSpPr>
          <p:nvPr>
            <p:ph type="body" sz="quarter" idx="14"/>
          </p:nvPr>
        </p:nvSpPr>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Student Logon Credentials</a:t>
            </a:r>
          </a:p>
        </p:txBody>
      </p:sp>
    </p:spTree>
    <p:extLst>
      <p:ext uri="{BB962C8B-B14F-4D97-AF65-F5344CB8AC3E}">
        <p14:creationId xmlns:p14="http://schemas.microsoft.com/office/powerpoint/2010/main" val="4250462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Student Logon Credentials</a:t>
            </a:r>
          </a:p>
        </p:txBody>
      </p:sp>
      <p:sp>
        <p:nvSpPr>
          <p:cNvPr id="3" name="Text Placeholder 2"/>
          <p:cNvSpPr>
            <a:spLocks noGrp="1"/>
          </p:cNvSpPr>
          <p:nvPr>
            <p:ph type="body" idx="13"/>
          </p:nvPr>
        </p:nvSpPr>
        <p:spPr/>
        <p:txBody>
          <a:bodyPr spcFirstLastPara="1" wrap="square" lIns="68580" tIns="34290" rIns="68580" bIns="34290" anchor="t" anchorCtr="0">
            <a:noAutofit/>
          </a:bodyPr>
          <a:lstStyle/>
          <a:p>
            <a:pPr marL="139700" indent="0">
              <a:buNone/>
            </a:pPr>
            <a:r>
              <a:rPr lang="en-US" sz="2200">
                <a:ea typeface="Tahoma"/>
              </a:rPr>
              <a:t>Student logon credentials include personally identifiable information (PII), which is secure and is protected by federal privacy laws. </a:t>
            </a:r>
            <a:endParaRPr lang="en-US" sz="2200"/>
          </a:p>
          <a:p>
            <a:r>
              <a:rPr lang="en-US">
                <a:ea typeface="Tahoma"/>
                <a:cs typeface="Arial" panose="020B0604020202020204" pitchFamily="34" charset="0"/>
              </a:rPr>
              <a:t>Student’s First Name</a:t>
            </a:r>
          </a:p>
          <a:p>
            <a:pPr lvl="1" indent="-302895"/>
            <a:r>
              <a:rPr lang="en-US">
                <a:ea typeface="Tahoma"/>
                <a:cs typeface="Arial" panose="020B0604020202020204" pitchFamily="34" charset="0"/>
              </a:rPr>
              <a:t>The name must be typed exactly as it appears in TOMS</a:t>
            </a:r>
          </a:p>
          <a:p>
            <a:pPr lvl="1" indent="-302895"/>
            <a:r>
              <a:rPr lang="en-US">
                <a:ea typeface="Tahoma"/>
                <a:cs typeface="Arial" panose="020B0604020202020204" pitchFamily="34" charset="0"/>
              </a:rPr>
              <a:t>TOMS will indicate a Preferred Name if one was entered in </a:t>
            </a:r>
            <a:r>
              <a:rPr lang="en-US" err="1">
                <a:ea typeface="Tahoma"/>
                <a:cs typeface="Arial" panose="020B0604020202020204" pitchFamily="34" charset="0"/>
              </a:rPr>
              <a:t>MiSiS</a:t>
            </a:r>
            <a:endParaRPr lang="en-US">
              <a:ea typeface="Tahoma"/>
              <a:cs typeface="Arial" panose="020B0604020202020204" pitchFamily="34" charset="0"/>
            </a:endParaRPr>
          </a:p>
          <a:p>
            <a:r>
              <a:rPr lang="en-US">
                <a:ea typeface="Tahoma"/>
                <a:cs typeface="Arial" panose="020B0604020202020204" pitchFamily="34" charset="0"/>
              </a:rPr>
              <a:t>Student’s SSID</a:t>
            </a:r>
          </a:p>
        </p:txBody>
      </p:sp>
    </p:spTree>
    <p:extLst>
      <p:ext uri="{BB962C8B-B14F-4D97-AF65-F5344CB8AC3E}">
        <p14:creationId xmlns:p14="http://schemas.microsoft.com/office/powerpoint/2010/main" val="2701226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err="1"/>
              <a:t>MiSiS</a:t>
            </a:r>
            <a:r>
              <a:rPr lang="en-US"/>
              <a:t> Smarter Balanced Label &amp; Student Rosters</a:t>
            </a:r>
          </a:p>
        </p:txBody>
      </p:sp>
      <p:pic>
        <p:nvPicPr>
          <p:cNvPr id="10" name="Picture 9" descr="A screenshot of a computer&#10;&#10;Description automatically generated">
            <a:extLst>
              <a:ext uri="{FF2B5EF4-FFF2-40B4-BE49-F238E27FC236}">
                <a16:creationId xmlns:a16="http://schemas.microsoft.com/office/drawing/2014/main" id="{35305D68-A873-0448-9FAF-C0D994FC9FDC}"/>
              </a:ext>
            </a:extLst>
          </p:cNvPr>
          <p:cNvPicPr>
            <a:picLocks noChangeAspect="1"/>
          </p:cNvPicPr>
          <p:nvPr/>
        </p:nvPicPr>
        <p:blipFill>
          <a:blip r:embed="rId3"/>
          <a:stretch>
            <a:fillRect/>
          </a:stretch>
        </p:blipFill>
        <p:spPr>
          <a:xfrm>
            <a:off x="1853886" y="962127"/>
            <a:ext cx="5450790" cy="3668978"/>
          </a:xfrm>
          <a:prstGeom prst="rect">
            <a:avLst/>
          </a:prstGeom>
          <a:ln>
            <a:solidFill>
              <a:schemeClr val="tx1"/>
            </a:solidFill>
          </a:ln>
        </p:spPr>
      </p:pic>
      <p:sp>
        <p:nvSpPr>
          <p:cNvPr id="8" name="Speech Bubble: Rectangle 7">
            <a:extLst>
              <a:ext uri="{FF2B5EF4-FFF2-40B4-BE49-F238E27FC236}">
                <a16:creationId xmlns:a16="http://schemas.microsoft.com/office/drawing/2014/main" id="{17E4FB31-4C0A-46E7-A734-B7E7CECF14F4}"/>
              </a:ext>
            </a:extLst>
          </p:cNvPr>
          <p:cNvSpPr/>
          <p:nvPr/>
        </p:nvSpPr>
        <p:spPr>
          <a:xfrm>
            <a:off x="2615966" y="1377346"/>
            <a:ext cx="891157" cy="285750"/>
          </a:xfrm>
          <a:prstGeom prst="wedgeRectCallout">
            <a:avLst>
              <a:gd name="adj1" fmla="val 113371"/>
              <a:gd name="adj2" fmla="val -10023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a:solidFill>
                  <a:schemeClr val="tx1"/>
                </a:solidFill>
                <a:cs typeface="Arial" panose="020B0604020202020204" pitchFamily="34" charset="0"/>
              </a:rPr>
              <a:t>1. Reports</a:t>
            </a:r>
          </a:p>
        </p:txBody>
      </p:sp>
      <p:sp>
        <p:nvSpPr>
          <p:cNvPr id="9" name="Speech Bubble: Rectangle 7">
            <a:extLst>
              <a:ext uri="{FF2B5EF4-FFF2-40B4-BE49-F238E27FC236}">
                <a16:creationId xmlns:a16="http://schemas.microsoft.com/office/drawing/2014/main" id="{17E4FB31-4C0A-46E7-A734-B7E7CECF14F4}"/>
              </a:ext>
            </a:extLst>
          </p:cNvPr>
          <p:cNvSpPr/>
          <p:nvPr/>
        </p:nvSpPr>
        <p:spPr>
          <a:xfrm>
            <a:off x="3655484" y="3856843"/>
            <a:ext cx="3490034" cy="287432"/>
          </a:xfrm>
          <a:prstGeom prst="wedgeRectCallout">
            <a:avLst>
              <a:gd name="adj1" fmla="val -59553"/>
              <a:gd name="adj2" fmla="val 19234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050">
                <a:solidFill>
                  <a:schemeClr val="tx1"/>
                </a:solidFill>
                <a:cs typeface="Arial" panose="020B0604020202020204" pitchFamily="34" charset="0"/>
              </a:rPr>
              <a:t>2. Testing &gt; Student Testing Label/State Testing Roster</a:t>
            </a:r>
          </a:p>
        </p:txBody>
      </p:sp>
      <p:sp>
        <p:nvSpPr>
          <p:cNvPr id="11" name="Speech Bubble: Rectangle 7">
            <a:extLst>
              <a:ext uri="{FF2B5EF4-FFF2-40B4-BE49-F238E27FC236}">
                <a16:creationId xmlns:a16="http://schemas.microsoft.com/office/drawing/2014/main" id="{D7FD5924-FFFB-2D46-8D41-48B464DCA6FF}"/>
              </a:ext>
            </a:extLst>
          </p:cNvPr>
          <p:cNvSpPr/>
          <p:nvPr/>
        </p:nvSpPr>
        <p:spPr>
          <a:xfrm>
            <a:off x="6668861" y="2393799"/>
            <a:ext cx="1200150" cy="285750"/>
          </a:xfrm>
          <a:prstGeom prst="wedgeRectCallout">
            <a:avLst>
              <a:gd name="adj1" fmla="val -13975"/>
              <a:gd name="adj2" fmla="val -16314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a:solidFill>
                  <a:schemeClr val="tx1"/>
                </a:solidFill>
                <a:cs typeface="Arial" panose="020B0604020202020204" pitchFamily="34" charset="0"/>
              </a:rPr>
              <a:t>4. View Report</a:t>
            </a:r>
          </a:p>
        </p:txBody>
      </p:sp>
      <p:sp>
        <p:nvSpPr>
          <p:cNvPr id="7" name="Speech Bubble: Rectangle 7">
            <a:extLst>
              <a:ext uri="{FF2B5EF4-FFF2-40B4-BE49-F238E27FC236}">
                <a16:creationId xmlns:a16="http://schemas.microsoft.com/office/drawing/2014/main" id="{CD3E4C3D-4F42-784A-81BE-3D83C4C94944}"/>
              </a:ext>
            </a:extLst>
          </p:cNvPr>
          <p:cNvSpPr/>
          <p:nvPr/>
        </p:nvSpPr>
        <p:spPr>
          <a:xfrm>
            <a:off x="5249635" y="1072344"/>
            <a:ext cx="1028700" cy="428625"/>
          </a:xfrm>
          <a:prstGeom prst="wedgeRectCallout">
            <a:avLst>
              <a:gd name="adj1" fmla="val -109720"/>
              <a:gd name="adj2" fmla="val 1120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a:solidFill>
                  <a:schemeClr val="tx1"/>
                </a:solidFill>
                <a:cs typeface="Arial" panose="020B0604020202020204" pitchFamily="34" charset="0"/>
              </a:rPr>
              <a:t>3. Complete Fields</a:t>
            </a:r>
          </a:p>
        </p:txBody>
      </p:sp>
      <p:sp>
        <p:nvSpPr>
          <p:cNvPr id="13" name="TextBox 12">
            <a:extLst>
              <a:ext uri="{FF2B5EF4-FFF2-40B4-BE49-F238E27FC236}">
                <a16:creationId xmlns:a16="http://schemas.microsoft.com/office/drawing/2014/main" id="{571046B6-8897-B747-A8F8-FADEA93D93B0}"/>
              </a:ext>
            </a:extLst>
          </p:cNvPr>
          <p:cNvSpPr txBox="1"/>
          <p:nvPr/>
        </p:nvSpPr>
        <p:spPr>
          <a:xfrm>
            <a:off x="326261" y="1806613"/>
            <a:ext cx="1411099" cy="1523494"/>
          </a:xfrm>
          <a:prstGeom prst="rect">
            <a:avLst/>
          </a:prstGeom>
          <a:solidFill>
            <a:schemeClr val="bg1"/>
          </a:solidFill>
          <a:ln>
            <a:solidFill>
              <a:schemeClr val="tx1"/>
            </a:solidFill>
          </a:ln>
        </p:spPr>
        <p:txBody>
          <a:bodyPr wrap="square" lIns="68580" tIns="34290" rIns="68580" bIns="34290" rtlCol="0" anchor="t">
            <a:spAutoFit/>
          </a:bodyPr>
          <a:lstStyle/>
          <a:p>
            <a:pPr algn="ctr" defTabSz="514350" fontAlgn="base">
              <a:spcBef>
                <a:spcPct val="0"/>
              </a:spcBef>
              <a:spcAft>
                <a:spcPct val="0"/>
              </a:spcAft>
            </a:pPr>
            <a:r>
              <a:rPr lang="en-US" sz="1050" b="1">
                <a:solidFill>
                  <a:srgbClr val="FF0000"/>
                </a:solidFill>
                <a:latin typeface="+mn-lt"/>
              </a:rPr>
              <a:t>Coordinators will use their Categorical Coordinator Role to access labels and rosters. Request access from your Principal through </a:t>
            </a:r>
            <a:r>
              <a:rPr lang="en-US" sz="1050" b="1" err="1">
                <a:solidFill>
                  <a:srgbClr val="FF0000"/>
                </a:solidFill>
                <a:latin typeface="+mn-lt"/>
                <a:hlinkClick r:id="rId4"/>
              </a:rPr>
              <a:t>oneAccess</a:t>
            </a:r>
            <a:r>
              <a:rPr lang="en-US" sz="1050" b="1">
                <a:solidFill>
                  <a:srgbClr val="FF0000"/>
                </a:solidFill>
                <a:latin typeface="+mn-lt"/>
              </a:rPr>
              <a:t>.</a:t>
            </a:r>
          </a:p>
        </p:txBody>
      </p:sp>
    </p:spTree>
    <p:extLst>
      <p:ext uri="{BB962C8B-B14F-4D97-AF65-F5344CB8AC3E}">
        <p14:creationId xmlns:p14="http://schemas.microsoft.com/office/powerpoint/2010/main" val="219283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3E67E6A1-0E38-CFAB-C0CF-888E98E8FAE3}"/>
              </a:ext>
            </a:extLst>
          </p:cNvPr>
          <p:cNvSpPr>
            <a:spLocks noGrp="1"/>
          </p:cNvSpPr>
          <p:nvPr>
            <p:ph type="body" sz="quarter" idx="13"/>
          </p:nvPr>
        </p:nvSpPr>
        <p:spPr>
          <a:xfrm>
            <a:off x="529389" y="2132012"/>
            <a:ext cx="6823133" cy="699797"/>
          </a:xfrm>
        </p:spPr>
        <p:txBody>
          <a:bodyPr lIns="91440" tIns="45720" rIns="91440" bIns="45720" anchor="b"/>
          <a:lstStyle/>
          <a:p>
            <a:r>
              <a:rPr lang="en-US">
                <a:latin typeface="Poppins"/>
                <a:cs typeface="Poppins"/>
              </a:rPr>
              <a:t>Interim Assessments</a:t>
            </a:r>
          </a:p>
        </p:txBody>
      </p:sp>
      <p:sp>
        <p:nvSpPr>
          <p:cNvPr id="6" name="Text Placeholder 2">
            <a:extLst>
              <a:ext uri="{FF2B5EF4-FFF2-40B4-BE49-F238E27FC236}">
                <a16:creationId xmlns:a16="http://schemas.microsoft.com/office/drawing/2014/main" id="{0BA61B94-CDDD-DF41-B214-4B830BE933EF}"/>
              </a:ext>
            </a:extLst>
          </p:cNvPr>
          <p:cNvSpPr>
            <a:spLocks noGrp="1"/>
          </p:cNvSpPr>
          <p:nvPr>
            <p:ph type="body" sz="quarter" idx="14"/>
          </p:nvPr>
        </p:nvSpPr>
        <p:spPr>
          <a:xfrm>
            <a:off x="529389" y="2828287"/>
            <a:ext cx="6823133" cy="1666711"/>
          </a:xfrm>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New ELPAC Interim Assessments</a:t>
            </a:r>
          </a:p>
        </p:txBody>
      </p:sp>
    </p:spTree>
    <p:extLst>
      <p:ext uri="{BB962C8B-B14F-4D97-AF65-F5344CB8AC3E}">
        <p14:creationId xmlns:p14="http://schemas.microsoft.com/office/powerpoint/2010/main" val="1851333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2800">
                <a:solidFill>
                  <a:srgbClr val="FFFF00"/>
                </a:solidFill>
              </a:rPr>
              <a:t>Test Security and Student Logon Credentials</a:t>
            </a:r>
            <a:endParaRPr lang="en-US" sz="2250">
              <a:solidFill>
                <a:srgbClr val="FFFF00"/>
              </a:solidFill>
            </a:endParaRPr>
          </a:p>
        </p:txBody>
      </p:sp>
      <p:sp>
        <p:nvSpPr>
          <p:cNvPr id="9" name="TextBox 8">
            <a:extLst>
              <a:ext uri="{FF2B5EF4-FFF2-40B4-BE49-F238E27FC236}">
                <a16:creationId xmlns:a16="http://schemas.microsoft.com/office/drawing/2014/main" id="{49EE9084-44B6-09AB-24CA-344285741C3E}"/>
              </a:ext>
            </a:extLst>
          </p:cNvPr>
          <p:cNvSpPr txBox="1"/>
          <p:nvPr/>
        </p:nvSpPr>
        <p:spPr>
          <a:xfrm>
            <a:off x="144379" y="915889"/>
            <a:ext cx="8771021" cy="3139321"/>
          </a:xfrm>
          <a:prstGeom prst="rect">
            <a:avLst/>
          </a:prstGeom>
          <a:noFill/>
        </p:spPr>
        <p:txBody>
          <a:bodyPr wrap="square" lIns="91440" tIns="45720" rIns="91440" bIns="45720" anchor="t">
            <a:spAutoFit/>
          </a:bodyPr>
          <a:lstStyle/>
          <a:p>
            <a:r>
              <a:rPr lang="en-US" sz="1800">
                <a:latin typeface="Poppinns"/>
              </a:rPr>
              <a:t>Student logon credentials (i.e., SSID and Confirmation Code) are to be considered secure and confidential information that grant access to a student’s Personal Identifiable Information (PII).  </a:t>
            </a:r>
            <a:endParaRPr lang="en-US" sz="1800">
              <a:latin typeface="Poppinns"/>
              <a:cs typeface="Arial" panose="020B0604020202020204" pitchFamily="34" charset="0"/>
            </a:endParaRPr>
          </a:p>
          <a:p>
            <a:endParaRPr lang="en-US" sz="1800">
              <a:latin typeface="Poppinns"/>
              <a:cs typeface="Arial" panose="020B0604020202020204" pitchFamily="34" charset="0"/>
            </a:endParaRPr>
          </a:p>
          <a:p>
            <a:pPr marL="285750" indent="-285750">
              <a:buClr>
                <a:schemeClr val="accent2"/>
              </a:buClr>
              <a:buFont typeface="Arial" pitchFamily="2" charset="2"/>
              <a:buChar char="•"/>
            </a:pPr>
            <a:r>
              <a:rPr lang="en-US" sz="1800" b="1" u="sng">
                <a:solidFill>
                  <a:srgbClr val="FF0000"/>
                </a:solidFill>
                <a:latin typeface="Poppinns"/>
              </a:rPr>
              <a:t>Schools must establish procedures to maintain all student logon credentials secure by returning them to the ELPAC Coordinator at the end of testing each day.</a:t>
            </a:r>
          </a:p>
          <a:p>
            <a:pPr marL="285750" indent="-285750">
              <a:buClr>
                <a:schemeClr val="accent2"/>
              </a:buClr>
              <a:buFont typeface="Arial" pitchFamily="2" charset="2"/>
              <a:buChar char="•"/>
            </a:pPr>
            <a:r>
              <a:rPr lang="en-US" sz="1800">
                <a:latin typeface="Poppinns"/>
                <a:cs typeface="Arial" panose="020B0604020202020204" pitchFamily="34" charset="0"/>
              </a:rPr>
              <a:t>Schools must train all staff that will be handling student logon credentials on the established procedures and guidelines for maintaining the security of student logon credentials</a:t>
            </a:r>
          </a:p>
          <a:p>
            <a:pPr marL="285750" indent="-285750">
              <a:buClr>
                <a:schemeClr val="accent2"/>
              </a:buClr>
              <a:buFont typeface="Arial" pitchFamily="2" charset="2"/>
              <a:buChar char="•"/>
            </a:pPr>
            <a:r>
              <a:rPr lang="en-US" sz="1800">
                <a:latin typeface="Poppinns"/>
              </a:rPr>
              <a:t>Schools are to report to the Student Testing Branch if student logon credentials are compromised. </a:t>
            </a:r>
            <a:endParaRPr lang="en-US" sz="1800">
              <a:latin typeface="Poppinns"/>
              <a:cs typeface="Arial" panose="020B0604020202020204" pitchFamily="34" charset="0"/>
            </a:endParaRPr>
          </a:p>
        </p:txBody>
      </p:sp>
    </p:spTree>
    <p:extLst>
      <p:ext uri="{BB962C8B-B14F-4D97-AF65-F5344CB8AC3E}">
        <p14:creationId xmlns:p14="http://schemas.microsoft.com/office/powerpoint/2010/main" val="3475360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a:cs typeface="Arial"/>
              </a:rPr>
              <a:t>Daily Inventory Control Form for Interim Assessments</a:t>
            </a:r>
          </a:p>
        </p:txBody>
      </p:sp>
      <p:sp>
        <p:nvSpPr>
          <p:cNvPr id="3" name="Text Placeholder 2"/>
          <p:cNvSpPr>
            <a:spLocks noGrp="1"/>
          </p:cNvSpPr>
          <p:nvPr>
            <p:ph type="body" idx="13"/>
          </p:nvPr>
        </p:nvSpPr>
        <p:spPr>
          <a:xfrm>
            <a:off x="311700" y="952500"/>
            <a:ext cx="4359154" cy="3768622"/>
          </a:xfrm>
        </p:spPr>
        <p:txBody>
          <a:bodyPr spcFirstLastPara="1" wrap="square" lIns="68580" tIns="34290" rIns="68580" bIns="34290" anchor="t" anchorCtr="0">
            <a:normAutofit/>
          </a:bodyPr>
          <a:lstStyle/>
          <a:p>
            <a:pPr marL="139700" indent="0">
              <a:buNone/>
            </a:pPr>
            <a:r>
              <a:rPr lang="en-US">
                <a:latin typeface="Poppins"/>
                <a:ea typeface="Tahoma"/>
                <a:cs typeface="Arial"/>
              </a:rPr>
              <a:t>Interim Assessment Administrators will check out/in the following materials each day of testing using the Interim Assessment Daily Inventory Control Form:</a:t>
            </a:r>
          </a:p>
          <a:p>
            <a:r>
              <a:rPr lang="en-US" sz="1800">
                <a:latin typeface="Poppins"/>
                <a:ea typeface="Tahoma"/>
                <a:cs typeface="Arial"/>
              </a:rPr>
              <a:t>Student Logon Credentials</a:t>
            </a:r>
          </a:p>
          <a:p>
            <a:r>
              <a:rPr lang="en-US" sz="1800">
                <a:latin typeface="Poppins"/>
                <a:ea typeface="Tahoma"/>
                <a:cs typeface="Arial"/>
              </a:rPr>
              <a:t>Scratch paper</a:t>
            </a:r>
          </a:p>
          <a:p>
            <a:endParaRPr lang="en-US" sz="1600">
              <a:ea typeface="Tahoma"/>
            </a:endParaRPr>
          </a:p>
          <a:p>
            <a:pPr marL="139700" indent="0">
              <a:buNone/>
            </a:pPr>
            <a:endParaRPr lang="en-US"/>
          </a:p>
          <a:p>
            <a:endParaRPr lang="en-US"/>
          </a:p>
          <a:p>
            <a:endParaRPr lang="en-US"/>
          </a:p>
          <a:p>
            <a:endParaRPr lang="en-US"/>
          </a:p>
        </p:txBody>
      </p:sp>
      <p:sp>
        <p:nvSpPr>
          <p:cNvPr id="6" name="Rectangle 5">
            <a:extLst>
              <a:ext uri="{FF2B5EF4-FFF2-40B4-BE49-F238E27FC236}">
                <a16:creationId xmlns:a16="http://schemas.microsoft.com/office/drawing/2014/main" id="{74ACD744-16CC-750F-5B08-180F3AE2BCB7}"/>
              </a:ext>
            </a:extLst>
          </p:cNvPr>
          <p:cNvSpPr/>
          <p:nvPr/>
        </p:nvSpPr>
        <p:spPr>
          <a:xfrm>
            <a:off x="1147514" y="4385482"/>
            <a:ext cx="2687525" cy="261610"/>
          </a:xfrm>
          <a:prstGeom prst="rect">
            <a:avLst/>
          </a:prstGeom>
          <a:solidFill>
            <a:srgbClr val="FFFF00"/>
          </a:solidFill>
          <a:ln>
            <a:solidFill>
              <a:schemeClr val="tx1"/>
            </a:solidFill>
          </a:ln>
        </p:spPr>
        <p:txBody>
          <a:bodyPr wrap="square" lIns="91440" tIns="45720" rIns="91440" bIns="45720" anchor="t">
            <a:spAutoFit/>
          </a:bodyPr>
          <a:lstStyle/>
          <a:p>
            <a:pPr defTabSz="514350" fontAlgn="base">
              <a:spcBef>
                <a:spcPct val="0"/>
              </a:spcBef>
              <a:spcAft>
                <a:spcPct val="0"/>
              </a:spcAft>
            </a:pPr>
            <a:r>
              <a:rPr lang="en-US" sz="1100">
                <a:latin typeface="Poppins"/>
                <a:cs typeface="Calibri"/>
              </a:rPr>
              <a:t>Located in Coordinator Resources</a:t>
            </a:r>
          </a:p>
        </p:txBody>
      </p:sp>
      <p:pic>
        <p:nvPicPr>
          <p:cNvPr id="4" name="Picture 3" descr="A close-up of a checklist&#10;&#10;Description automatically generated">
            <a:extLst>
              <a:ext uri="{FF2B5EF4-FFF2-40B4-BE49-F238E27FC236}">
                <a16:creationId xmlns:a16="http://schemas.microsoft.com/office/drawing/2014/main" id="{50B62FB3-1D05-2534-EBAB-422BCC738342}"/>
              </a:ext>
            </a:extLst>
          </p:cNvPr>
          <p:cNvPicPr>
            <a:picLocks noChangeAspect="1"/>
          </p:cNvPicPr>
          <p:nvPr/>
        </p:nvPicPr>
        <p:blipFill>
          <a:blip r:embed="rId3"/>
          <a:stretch>
            <a:fillRect/>
          </a:stretch>
        </p:blipFill>
        <p:spPr>
          <a:xfrm>
            <a:off x="4829601" y="1016610"/>
            <a:ext cx="4082387" cy="2831604"/>
          </a:xfrm>
          <a:prstGeom prst="rect">
            <a:avLst/>
          </a:prstGeom>
          <a:ln w="63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55106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E085D76-8935-5489-07A5-4EF83CBEE642}"/>
              </a:ext>
            </a:extLst>
          </p:cNvPr>
          <p:cNvSpPr>
            <a:spLocks noGrp="1"/>
          </p:cNvSpPr>
          <p:nvPr>
            <p:ph type="body" sz="quarter" idx="13"/>
          </p:nvPr>
        </p:nvSpPr>
        <p:spPr/>
        <p:txBody>
          <a:bodyPr lIns="91440" tIns="45720" rIns="91440" bIns="45720" anchor="b"/>
          <a:lstStyle/>
          <a:p>
            <a:r>
              <a:rPr lang="en-US">
                <a:latin typeface="Poppins"/>
                <a:cs typeface="Poppins"/>
              </a:rPr>
              <a:t>Preparing for IA Administration</a:t>
            </a:r>
            <a:endParaRPr lang="en-US"/>
          </a:p>
        </p:txBody>
      </p:sp>
      <p:sp>
        <p:nvSpPr>
          <p:cNvPr id="8" name="Text Placeholder 2">
            <a:extLst>
              <a:ext uri="{FF2B5EF4-FFF2-40B4-BE49-F238E27FC236}">
                <a16:creationId xmlns:a16="http://schemas.microsoft.com/office/drawing/2014/main" id="{BC6D1299-7650-5F36-12EC-937F326A3C8C}"/>
              </a:ext>
            </a:extLst>
          </p:cNvPr>
          <p:cNvSpPr>
            <a:spLocks noGrp="1"/>
          </p:cNvSpPr>
          <p:nvPr>
            <p:ph type="body" sz="quarter" idx="14"/>
          </p:nvPr>
        </p:nvSpPr>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Technology</a:t>
            </a:r>
            <a:endParaRPr lang="en-US"/>
          </a:p>
        </p:txBody>
      </p:sp>
    </p:spTree>
    <p:extLst>
      <p:ext uri="{BB962C8B-B14F-4D97-AF65-F5344CB8AC3E}">
        <p14:creationId xmlns:p14="http://schemas.microsoft.com/office/powerpoint/2010/main" val="2399891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FA18-F39F-57D5-C015-5291C5C73913}"/>
              </a:ext>
            </a:extLst>
          </p:cNvPr>
          <p:cNvSpPr>
            <a:spLocks noGrp="1"/>
          </p:cNvSpPr>
          <p:nvPr>
            <p:ph type="title"/>
          </p:nvPr>
        </p:nvSpPr>
        <p:spPr/>
        <p:txBody>
          <a:bodyPr>
            <a:normAutofit/>
          </a:bodyPr>
          <a:lstStyle/>
          <a:p>
            <a:r>
              <a:rPr lang="en-US"/>
              <a:t>Systems Needed for ELPAC IAs</a:t>
            </a:r>
          </a:p>
        </p:txBody>
      </p:sp>
      <p:sp>
        <p:nvSpPr>
          <p:cNvPr id="3" name="Text Placeholder 2">
            <a:extLst>
              <a:ext uri="{FF2B5EF4-FFF2-40B4-BE49-F238E27FC236}">
                <a16:creationId xmlns:a16="http://schemas.microsoft.com/office/drawing/2014/main" id="{03878D16-F144-5A9E-5AD0-90161548D084}"/>
              </a:ext>
            </a:extLst>
          </p:cNvPr>
          <p:cNvSpPr>
            <a:spLocks noGrp="1"/>
          </p:cNvSpPr>
          <p:nvPr>
            <p:ph type="body" idx="13"/>
          </p:nvPr>
        </p:nvSpPr>
        <p:spPr/>
        <p:txBody>
          <a:bodyPr spcFirstLastPara="1" wrap="square" lIns="68580" tIns="34290" rIns="68580" bIns="34290" anchor="t" anchorCtr="0">
            <a:noAutofit/>
          </a:bodyPr>
          <a:lstStyle/>
          <a:p>
            <a:pPr marL="482600" indent="-342900">
              <a:spcAft>
                <a:spcPts val="300"/>
              </a:spcAft>
              <a:buFont typeface="+mj-lt"/>
              <a:buAutoNum type="arabicPeriod"/>
            </a:pPr>
            <a:r>
              <a:rPr lang="en-US" sz="1800">
                <a:latin typeface="Poppinns"/>
                <a:ea typeface="Tahoma"/>
                <a:cs typeface="Calibri"/>
              </a:rPr>
              <a:t>Test Operations Management System (TOMS)</a:t>
            </a:r>
          </a:p>
          <a:p>
            <a:pPr marL="482600" indent="-342900">
              <a:spcAft>
                <a:spcPts val="300"/>
              </a:spcAft>
              <a:buFont typeface="+mj-lt"/>
              <a:buAutoNum type="arabicPeriod"/>
            </a:pPr>
            <a:r>
              <a:rPr lang="en-US" sz="1800">
                <a:latin typeface="Poppinns"/>
                <a:ea typeface="Tahoma"/>
                <a:cs typeface="Calibri"/>
              </a:rPr>
              <a:t>Test Administrator (TA) Interface</a:t>
            </a:r>
          </a:p>
          <a:p>
            <a:pPr marL="482600" indent="-342900">
              <a:spcAft>
                <a:spcPts val="300"/>
              </a:spcAft>
              <a:buFont typeface="+mj-lt"/>
              <a:buAutoNum type="arabicPeriod"/>
            </a:pPr>
            <a:r>
              <a:rPr lang="en-US" sz="1800">
                <a:latin typeface="Poppinns"/>
                <a:ea typeface="Tahoma"/>
                <a:cs typeface="Calibri"/>
              </a:rPr>
              <a:t>Secure Browser</a:t>
            </a:r>
          </a:p>
          <a:p>
            <a:pPr marL="482600" indent="-342900">
              <a:buFont typeface="+mj-lt"/>
              <a:buAutoNum type="arabicPeriod"/>
            </a:pPr>
            <a:r>
              <a:rPr lang="en-US" sz="1800">
                <a:latin typeface="Poppinns"/>
                <a:ea typeface="Tahoma"/>
                <a:cs typeface="Calibri"/>
              </a:rPr>
              <a:t>Teacher Hand Scoring System</a:t>
            </a:r>
            <a:endParaRPr lang="en-US" sz="1600">
              <a:latin typeface="Poppinns"/>
              <a:ea typeface="Tahoma"/>
              <a:cs typeface="Calibri"/>
            </a:endParaRPr>
          </a:p>
          <a:p>
            <a:pPr marL="482600" indent="-342900">
              <a:buFont typeface="+mj-lt"/>
              <a:buAutoNum type="arabicPeriod"/>
            </a:pPr>
            <a:r>
              <a:rPr lang="en-US" sz="1800">
                <a:latin typeface="Poppinns"/>
                <a:ea typeface="Tahoma"/>
                <a:cs typeface="Calibri"/>
              </a:rPr>
              <a:t>Data Entry Interface</a:t>
            </a:r>
          </a:p>
          <a:p>
            <a:pPr marL="482600" indent="-342900">
              <a:buFont typeface="+mj-lt"/>
              <a:buAutoNum type="arabicPeriod"/>
            </a:pPr>
            <a:endParaRPr lang="en-US" sz="1800">
              <a:latin typeface="Poppinns"/>
              <a:ea typeface="Tahoma"/>
              <a:cs typeface="Calibri"/>
            </a:endParaRPr>
          </a:p>
        </p:txBody>
      </p:sp>
    </p:spTree>
    <p:extLst>
      <p:ext uri="{BB962C8B-B14F-4D97-AF65-F5344CB8AC3E}">
        <p14:creationId xmlns:p14="http://schemas.microsoft.com/office/powerpoint/2010/main" val="3724755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580E9C25-650A-814E-B760-E46D448EDA7B}"/>
              </a:ext>
            </a:extLst>
          </p:cNvPr>
          <p:cNvSpPr txBox="1">
            <a:spLocks/>
          </p:cNvSpPr>
          <p:nvPr/>
        </p:nvSpPr>
        <p:spPr>
          <a:xfrm>
            <a:off x="1367135" y="857250"/>
            <a:ext cx="6409730" cy="27432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619"/>
              </a:spcBef>
              <a:spcAft>
                <a:spcPts val="450"/>
              </a:spcAft>
              <a:buNone/>
            </a:pPr>
            <a:endParaRPr lang="en-US" sz="2175">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3D7DA99-D6B8-E541-9F40-B998C234CEE8}"/>
              </a:ext>
            </a:extLst>
          </p:cNvPr>
          <p:cNvGrpSpPr/>
          <p:nvPr/>
        </p:nvGrpSpPr>
        <p:grpSpPr>
          <a:xfrm>
            <a:off x="2803284" y="2568696"/>
            <a:ext cx="5524877" cy="1078077"/>
            <a:chOff x="901764" y="3393230"/>
            <a:chExt cx="7366502" cy="1255308"/>
          </a:xfrm>
        </p:grpSpPr>
        <p:pic>
          <p:nvPicPr>
            <p:cNvPr id="9" name="Google Shape;100;geb026420e5_0_116">
              <a:extLst>
                <a:ext uri="{FF2B5EF4-FFF2-40B4-BE49-F238E27FC236}">
                  <a16:creationId xmlns:a16="http://schemas.microsoft.com/office/drawing/2014/main" id="{4F7C6A0D-EB01-5B4B-ACB1-D8F6FD2C8C21}"/>
                </a:ext>
              </a:extLst>
            </p:cNvPr>
            <p:cNvPicPr preferRelativeResize="0"/>
            <p:nvPr/>
          </p:nvPicPr>
          <p:blipFill>
            <a:blip r:embed="rId2">
              <a:alphaModFix/>
            </a:blip>
            <a:stretch>
              <a:fillRect/>
            </a:stretch>
          </p:blipFill>
          <p:spPr>
            <a:xfrm>
              <a:off x="2948625" y="3447169"/>
              <a:ext cx="1201369" cy="1201369"/>
            </a:xfrm>
            <a:prstGeom prst="rect">
              <a:avLst/>
            </a:prstGeom>
            <a:noFill/>
            <a:ln>
              <a:noFill/>
            </a:ln>
          </p:spPr>
        </p:pic>
        <p:pic>
          <p:nvPicPr>
            <p:cNvPr id="11" name="Google Shape;101;geb026420e5_0_116">
              <a:extLst>
                <a:ext uri="{FF2B5EF4-FFF2-40B4-BE49-F238E27FC236}">
                  <a16:creationId xmlns:a16="http://schemas.microsoft.com/office/drawing/2014/main" id="{4997464A-9774-6444-8862-57BE695A347B}"/>
                </a:ext>
              </a:extLst>
            </p:cNvPr>
            <p:cNvPicPr preferRelativeResize="0"/>
            <p:nvPr/>
          </p:nvPicPr>
          <p:blipFill>
            <a:blip r:embed="rId2">
              <a:alphaModFix/>
            </a:blip>
            <a:stretch>
              <a:fillRect/>
            </a:stretch>
          </p:blipFill>
          <p:spPr>
            <a:xfrm>
              <a:off x="5020036" y="3447169"/>
              <a:ext cx="1201369" cy="1201369"/>
            </a:xfrm>
            <a:prstGeom prst="rect">
              <a:avLst/>
            </a:prstGeom>
            <a:noFill/>
            <a:ln>
              <a:noFill/>
            </a:ln>
          </p:spPr>
        </p:pic>
        <p:pic>
          <p:nvPicPr>
            <p:cNvPr id="12" name="Google Shape;102;geb026420e5_0_116">
              <a:extLst>
                <a:ext uri="{FF2B5EF4-FFF2-40B4-BE49-F238E27FC236}">
                  <a16:creationId xmlns:a16="http://schemas.microsoft.com/office/drawing/2014/main" id="{FEC33E4B-681A-9848-92BC-2B9B02BBD855}"/>
                </a:ext>
              </a:extLst>
            </p:cNvPr>
            <p:cNvPicPr preferRelativeResize="0"/>
            <p:nvPr/>
          </p:nvPicPr>
          <p:blipFill>
            <a:blip r:embed="rId3">
              <a:alphaModFix/>
            </a:blip>
            <a:stretch>
              <a:fillRect/>
            </a:stretch>
          </p:blipFill>
          <p:spPr>
            <a:xfrm>
              <a:off x="901764" y="3393231"/>
              <a:ext cx="1631333" cy="1201369"/>
            </a:xfrm>
            <a:prstGeom prst="rect">
              <a:avLst/>
            </a:prstGeom>
            <a:noFill/>
            <a:ln>
              <a:noFill/>
            </a:ln>
          </p:spPr>
        </p:pic>
        <p:pic>
          <p:nvPicPr>
            <p:cNvPr id="13" name="Google Shape;103;geb026420e5_0_116">
              <a:extLst>
                <a:ext uri="{FF2B5EF4-FFF2-40B4-BE49-F238E27FC236}">
                  <a16:creationId xmlns:a16="http://schemas.microsoft.com/office/drawing/2014/main" id="{6CC3DB48-9FC4-B147-90CA-DA49EC4CB45F}"/>
                </a:ext>
              </a:extLst>
            </p:cNvPr>
            <p:cNvPicPr preferRelativeResize="0"/>
            <p:nvPr/>
          </p:nvPicPr>
          <p:blipFill>
            <a:blip r:embed="rId3">
              <a:alphaModFix/>
            </a:blip>
            <a:stretch>
              <a:fillRect/>
            </a:stretch>
          </p:blipFill>
          <p:spPr>
            <a:xfrm>
              <a:off x="6636933" y="3393230"/>
              <a:ext cx="1631333" cy="1201369"/>
            </a:xfrm>
            <a:prstGeom prst="rect">
              <a:avLst/>
            </a:prstGeom>
            <a:noFill/>
            <a:ln>
              <a:noFill/>
            </a:ln>
          </p:spPr>
        </p:pic>
      </p:grpSp>
      <p:sp>
        <p:nvSpPr>
          <p:cNvPr id="14" name="Google Shape;104;geb026420e5_0_116">
            <a:extLst>
              <a:ext uri="{FF2B5EF4-FFF2-40B4-BE49-F238E27FC236}">
                <a16:creationId xmlns:a16="http://schemas.microsoft.com/office/drawing/2014/main" id="{23186032-6AE3-8643-A8A4-E7AF869A1B60}"/>
              </a:ext>
            </a:extLst>
          </p:cNvPr>
          <p:cNvSpPr txBox="1"/>
          <p:nvPr/>
        </p:nvSpPr>
        <p:spPr>
          <a:xfrm>
            <a:off x="2328476" y="3678684"/>
            <a:ext cx="6538586" cy="568794"/>
          </a:xfrm>
          <a:prstGeom prst="rect">
            <a:avLst/>
          </a:prstGeom>
          <a:noFill/>
          <a:ln>
            <a:noFill/>
          </a:ln>
        </p:spPr>
        <p:txBody>
          <a:bodyPr spcFirstLastPara="1" wrap="square" lIns="51427" tIns="51427" rIns="51427" bIns="51427" anchor="t" anchorCtr="0">
            <a:spAutoFit/>
          </a:bodyPr>
          <a:lstStyle/>
          <a:p>
            <a:pPr algn="ctr">
              <a:spcBef>
                <a:spcPts val="344"/>
              </a:spcBef>
            </a:pPr>
            <a:endParaRPr sz="1238" b="1">
              <a:solidFill>
                <a:schemeClr val="dk1"/>
              </a:solidFill>
              <a:latin typeface="Calibri"/>
              <a:ea typeface="Calibri"/>
              <a:cs typeface="Calibri"/>
              <a:sym typeface="Calibri"/>
            </a:endParaRPr>
          </a:p>
          <a:p>
            <a:pPr algn="ctr">
              <a:spcBef>
                <a:spcPts val="406"/>
              </a:spcBef>
            </a:pPr>
            <a:r>
              <a:rPr lang="en-US" sz="1200" b="1">
                <a:solidFill>
                  <a:schemeClr val="dk1"/>
                </a:solidFill>
                <a:latin typeface="Poppins"/>
                <a:ea typeface="Calibri"/>
                <a:cs typeface="Calibri"/>
                <a:sym typeface="Calibri"/>
              </a:rPr>
              <a:t>Check </a:t>
            </a:r>
            <a:r>
              <a:rPr lang="en-US" sz="1200" b="1" u="sng">
                <a:solidFill>
                  <a:srgbClr val="0000FF"/>
                </a:solidFill>
                <a:latin typeface="Poppins"/>
                <a:ea typeface="Calibri"/>
                <a:cs typeface="Calibri"/>
                <a:sym typeface="Calibri"/>
                <a:hlinkClick r:id="rId4">
                  <a:extLst>
                    <a:ext uri="{A12FA001-AC4F-418D-AE19-62706E023703}">
                      <ahyp:hlinkClr xmlns:ahyp="http://schemas.microsoft.com/office/drawing/2018/hyperlinkcolor" val="tx"/>
                    </a:ext>
                  </a:extLst>
                </a:hlinkClick>
              </a:rPr>
              <a:t>ca.portal.cambiumast.com</a:t>
            </a:r>
            <a:r>
              <a:rPr lang="en-US" sz="1200" b="1">
                <a:solidFill>
                  <a:schemeClr val="dk1"/>
                </a:solidFill>
                <a:latin typeface="Poppins"/>
                <a:ea typeface="Calibri"/>
                <a:cs typeface="Calibri"/>
                <a:sym typeface="Calibri"/>
              </a:rPr>
              <a:t> for the latest updates</a:t>
            </a:r>
            <a:endParaRPr sz="1200">
              <a:solidFill>
                <a:schemeClr val="dk1"/>
              </a:solidFill>
              <a:latin typeface="Poppins"/>
            </a:endParaRPr>
          </a:p>
        </p:txBody>
      </p:sp>
      <p:graphicFrame>
        <p:nvGraphicFramePr>
          <p:cNvPr id="3" name="Table 2">
            <a:extLst>
              <a:ext uri="{FF2B5EF4-FFF2-40B4-BE49-F238E27FC236}">
                <a16:creationId xmlns:a16="http://schemas.microsoft.com/office/drawing/2014/main" id="{5C6AD4EE-6A14-B7ED-3BEB-CC34AB80360A}"/>
              </a:ext>
            </a:extLst>
          </p:cNvPr>
          <p:cNvGraphicFramePr>
            <a:graphicFrameLocks noGrp="1"/>
          </p:cNvGraphicFramePr>
          <p:nvPr>
            <p:extLst>
              <p:ext uri="{D42A27DB-BD31-4B8C-83A1-F6EECF244321}">
                <p14:modId xmlns:p14="http://schemas.microsoft.com/office/powerpoint/2010/main" val="909730552"/>
              </p:ext>
            </p:extLst>
          </p:nvPr>
        </p:nvGraphicFramePr>
        <p:xfrm>
          <a:off x="2649123" y="1084953"/>
          <a:ext cx="5789116" cy="2605444"/>
        </p:xfrm>
        <a:graphic>
          <a:graphicData uri="http://schemas.openxmlformats.org/drawingml/2006/table">
            <a:tbl>
              <a:tblPr firstRow="1" bandRow="1">
                <a:tableStyleId>{5C22544A-7EE6-4342-B048-85BDC9FD1C3A}</a:tableStyleId>
              </a:tblPr>
              <a:tblGrid>
                <a:gridCol w="1443038">
                  <a:extLst>
                    <a:ext uri="{9D8B030D-6E8A-4147-A177-3AD203B41FA5}">
                      <a16:colId xmlns:a16="http://schemas.microsoft.com/office/drawing/2014/main" val="3621558830"/>
                    </a:ext>
                  </a:extLst>
                </a:gridCol>
                <a:gridCol w="1371600">
                  <a:extLst>
                    <a:ext uri="{9D8B030D-6E8A-4147-A177-3AD203B41FA5}">
                      <a16:colId xmlns:a16="http://schemas.microsoft.com/office/drawing/2014/main" val="240120992"/>
                    </a:ext>
                  </a:extLst>
                </a:gridCol>
                <a:gridCol w="1514475">
                  <a:extLst>
                    <a:ext uri="{9D8B030D-6E8A-4147-A177-3AD203B41FA5}">
                      <a16:colId xmlns:a16="http://schemas.microsoft.com/office/drawing/2014/main" val="1803680536"/>
                    </a:ext>
                  </a:extLst>
                </a:gridCol>
                <a:gridCol w="1460003">
                  <a:extLst>
                    <a:ext uri="{9D8B030D-6E8A-4147-A177-3AD203B41FA5}">
                      <a16:colId xmlns:a16="http://schemas.microsoft.com/office/drawing/2014/main" val="2752195142"/>
                    </a:ext>
                  </a:extLst>
                </a:gridCol>
              </a:tblGrid>
              <a:tr h="274320">
                <a:tc>
                  <a:txBody>
                    <a:bodyPr/>
                    <a:lstStyle/>
                    <a:p>
                      <a:pPr algn="ctr" fontAlgn="base"/>
                      <a:r>
                        <a:rPr lang="en-US" sz="1400">
                          <a:effectLst/>
                          <a:latin typeface="Poppins"/>
                        </a:rPr>
                        <a:t>MacOS​</a:t>
                      </a:r>
                      <a:endParaRPr lang="en-US">
                        <a:latin typeface="Poppins"/>
                      </a:endParaRPr>
                    </a:p>
                  </a:txBody>
                  <a:tcPr marL="68580" marR="68580" marT="34290" marB="34290">
                    <a:lnB w="12700">
                      <a:solidFill>
                        <a:schemeClr val="tx1"/>
                      </a:solidFill>
                    </a:lnB>
                    <a:solidFill>
                      <a:schemeClr val="tx1"/>
                    </a:solidFill>
                  </a:tcPr>
                </a:tc>
                <a:tc>
                  <a:txBody>
                    <a:bodyPr/>
                    <a:lstStyle/>
                    <a:p>
                      <a:pPr algn="ctr" fontAlgn="base"/>
                      <a:r>
                        <a:rPr lang="en-US" sz="1400">
                          <a:effectLst/>
                          <a:latin typeface="Poppins"/>
                        </a:rPr>
                        <a:t>iOS​</a:t>
                      </a:r>
                      <a:endParaRPr lang="en-US">
                        <a:latin typeface="Poppins"/>
                      </a:endParaRPr>
                    </a:p>
                  </a:txBody>
                  <a:tcPr marL="68580" marR="68580" marT="34290" marB="34290">
                    <a:lnB w="12700">
                      <a:solidFill>
                        <a:schemeClr val="tx1"/>
                      </a:solidFill>
                    </a:lnB>
                    <a:solidFill>
                      <a:schemeClr val="tx1"/>
                    </a:solidFill>
                  </a:tcPr>
                </a:tc>
                <a:tc>
                  <a:txBody>
                    <a:bodyPr/>
                    <a:lstStyle/>
                    <a:p>
                      <a:pPr algn="ctr" fontAlgn="base"/>
                      <a:r>
                        <a:rPr lang="en-US" sz="1400">
                          <a:effectLst/>
                          <a:latin typeface="Poppins"/>
                        </a:rPr>
                        <a:t>Chrome OS​</a:t>
                      </a:r>
                      <a:endParaRPr lang="en-US">
                        <a:latin typeface="Poppins"/>
                      </a:endParaRPr>
                    </a:p>
                  </a:txBody>
                  <a:tcPr marL="68580" marR="68580" marT="34290" marB="34290">
                    <a:lnB w="12700">
                      <a:solidFill>
                        <a:schemeClr val="tx1"/>
                      </a:solidFill>
                    </a:lnB>
                    <a:solidFill>
                      <a:schemeClr val="tx1"/>
                    </a:solidFill>
                  </a:tcPr>
                </a:tc>
                <a:tc>
                  <a:txBody>
                    <a:bodyPr/>
                    <a:lstStyle/>
                    <a:p>
                      <a:pPr algn="ctr" fontAlgn="base"/>
                      <a:r>
                        <a:rPr lang="en-US" sz="1400">
                          <a:effectLst/>
                          <a:latin typeface="Poppins"/>
                        </a:rPr>
                        <a:t>Windows​</a:t>
                      </a:r>
                      <a:endParaRPr lang="en-US">
                        <a:latin typeface="Poppins"/>
                      </a:endParaRPr>
                    </a:p>
                  </a:txBody>
                  <a:tcPr marL="68580" marR="68580" marT="34290" marB="34290">
                    <a:lnB w="12700">
                      <a:solidFill>
                        <a:schemeClr val="tx1"/>
                      </a:solidFill>
                    </a:lnB>
                    <a:solidFill>
                      <a:schemeClr val="tx1"/>
                    </a:solidFill>
                  </a:tcPr>
                </a:tc>
                <a:extLst>
                  <a:ext uri="{0D108BD9-81ED-4DB2-BD59-A6C34878D82A}">
                    <a16:rowId xmlns:a16="http://schemas.microsoft.com/office/drawing/2014/main" val="4119935935"/>
                  </a:ext>
                </a:extLst>
              </a:tr>
              <a:tr h="1151929">
                <a:tc>
                  <a:txBody>
                    <a:bodyPr/>
                    <a:lstStyle/>
                    <a:p>
                      <a:pPr algn="l" fontAlgn="base"/>
                      <a:r>
                        <a:rPr lang="en-US" sz="1100" b="1">
                          <a:effectLst/>
                          <a:latin typeface="Poppins Light"/>
                        </a:rPr>
                        <a:t>MacOS 11.6-13    ​</a:t>
                      </a:r>
                    </a:p>
                    <a:p>
                      <a:pPr algn="l" fontAlgn="base"/>
                      <a:endParaRPr lang="en-US" b="1">
                        <a:latin typeface="Poppins Light"/>
                      </a:endParaRPr>
                    </a:p>
                    <a:p>
                      <a:pPr lvl="0" algn="l">
                        <a:buNone/>
                      </a:pPr>
                      <a:r>
                        <a:rPr lang="en-US" sz="1100" b="1">
                          <a:effectLst/>
                          <a:latin typeface="Poppins Light"/>
                        </a:rPr>
                        <a:t>Secure Browser 15.0​ or 15.5</a:t>
                      </a:r>
                      <a:endParaRPr lang="en-US" b="1">
                        <a:latin typeface="Poppins Light"/>
                      </a:endParaRPr>
                    </a:p>
                    <a:p>
                      <a:pPr algn="l" fontAlgn="base"/>
                      <a:r>
                        <a:rPr lang="en-US" sz="1100" b="1">
                          <a:effectLst/>
                          <a:latin typeface="Poppins Light"/>
                        </a:rPr>
                        <a:t>​</a:t>
                      </a:r>
                      <a:endParaRPr lang="en-US" b="1">
                        <a:latin typeface="Poppins Light"/>
                      </a:endParaRPr>
                    </a:p>
                    <a:p>
                      <a:pPr algn="l" fontAlgn="base"/>
                      <a:r>
                        <a:rPr lang="en-US" sz="1100" b="1">
                          <a:effectLst/>
                          <a:latin typeface="Poppins Light"/>
                        </a:rPr>
                        <a:t>​</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ase"/>
                      <a:r>
                        <a:rPr lang="en-US" sz="1100" b="1">
                          <a:effectLst/>
                          <a:latin typeface="Poppins Light"/>
                        </a:rPr>
                        <a:t>iOS 15.4+​</a:t>
                      </a:r>
                    </a:p>
                    <a:p>
                      <a:pPr algn="l" fontAlgn="base"/>
                      <a:endParaRPr lang="en-US" b="1">
                        <a:latin typeface="Poppins Light"/>
                      </a:endParaRPr>
                    </a:p>
                    <a:p>
                      <a:pPr lvl="0" algn="l">
                        <a:buNone/>
                      </a:pPr>
                      <a:r>
                        <a:rPr lang="en-US" sz="1100" b="1">
                          <a:effectLst/>
                          <a:latin typeface="Poppins Light"/>
                        </a:rPr>
                        <a:t>Secure Browser v8​</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ase"/>
                      <a:r>
                        <a:rPr lang="en-US" sz="1100" b="1">
                          <a:effectLst/>
                          <a:latin typeface="Poppins Light"/>
                        </a:rPr>
                        <a:t>ChromeOS v102+​</a:t>
                      </a:r>
                    </a:p>
                    <a:p>
                      <a:pPr algn="l" fontAlgn="base"/>
                      <a:r>
                        <a:rPr lang="en-US" sz="1100" b="1">
                          <a:effectLst/>
                          <a:latin typeface="Poppins Light"/>
                        </a:rPr>
                        <a:t>​</a:t>
                      </a:r>
                      <a:endParaRPr lang="en-US" b="1">
                        <a:latin typeface="Poppins Light"/>
                      </a:endParaRPr>
                    </a:p>
                    <a:p>
                      <a:pPr algn="l" fontAlgn="base"/>
                      <a:r>
                        <a:rPr lang="en-US" sz="1100" b="1">
                          <a:effectLst/>
                          <a:latin typeface="Poppins Light"/>
                        </a:rPr>
                        <a:t>Secure Browser v8​</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ase"/>
                      <a:r>
                        <a:rPr lang="en-US" sz="1100" b="1">
                          <a:effectLst/>
                          <a:latin typeface="Poppins Light"/>
                        </a:rPr>
                        <a:t>Windows 10 21H2​</a:t>
                      </a:r>
                    </a:p>
                    <a:p>
                      <a:pPr algn="l" fontAlgn="base"/>
                      <a:endParaRPr lang="en-US" b="1">
                        <a:latin typeface="Poppins Light"/>
                      </a:endParaRPr>
                    </a:p>
                    <a:p>
                      <a:pPr lvl="0" algn="l">
                        <a:buNone/>
                      </a:pPr>
                      <a:r>
                        <a:rPr lang="en-US" sz="1100" b="1">
                          <a:effectLst/>
                          <a:latin typeface="Poppins Light"/>
                        </a:rPr>
                        <a:t>Secure Browser 15.0​</a:t>
                      </a:r>
                      <a:endParaRPr lang="en-US" b="1">
                        <a:latin typeface="Poppins Light"/>
                      </a:endParaRPr>
                    </a:p>
                    <a:p>
                      <a:pPr algn="l" fontAlgn="base"/>
                      <a:r>
                        <a:rPr lang="en-US" sz="1100" b="1">
                          <a:effectLst/>
                          <a:latin typeface="Poppins Light"/>
                        </a:rPr>
                        <a:t>​</a:t>
                      </a:r>
                      <a:endParaRPr lang="en-US" b="1">
                        <a:latin typeface="Poppins Light"/>
                      </a:endParaRPr>
                    </a:p>
                    <a:p>
                      <a:pPr algn="l" fontAlgn="base"/>
                      <a:r>
                        <a:rPr lang="en-US" sz="1100" b="1">
                          <a:effectLst/>
                          <a:latin typeface="Poppins Light"/>
                        </a:rPr>
                        <a:t>​</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1009636"/>
                  </a:ext>
                </a:extLst>
              </a:tr>
              <a:tr h="1171575">
                <a:tc>
                  <a:txBody>
                    <a:bodyPr/>
                    <a:lstStyle/>
                    <a:p>
                      <a:pPr algn="l" fontAlgn="auto"/>
                      <a:r>
                        <a:rPr lang="en-US" sz="1100">
                          <a:effectLst/>
                        </a:rPr>
                        <a:t>​</a:t>
                      </a:r>
                      <a:endParaRPr lang="en-US"/>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auto"/>
                      <a:r>
                        <a:rPr lang="en-US" sz="1100">
                          <a:effectLst/>
                        </a:rPr>
                        <a:t>​</a:t>
                      </a:r>
                      <a:endParaRPr lang="en-US"/>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auto"/>
                      <a:r>
                        <a:rPr lang="en-US" sz="1100">
                          <a:effectLst/>
                        </a:rPr>
                        <a:t>​</a:t>
                      </a:r>
                      <a:endParaRPr lang="en-US"/>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auto"/>
                      <a:r>
                        <a:rPr lang="en-US" sz="1100">
                          <a:effectLst/>
                        </a:rPr>
                        <a:t>​</a:t>
                      </a:r>
                      <a:endParaRPr lang="en-US"/>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92027513"/>
                  </a:ext>
                </a:extLst>
              </a:tr>
            </a:tbl>
          </a:graphicData>
        </a:graphic>
      </p:graphicFrame>
      <p:sp>
        <p:nvSpPr>
          <p:cNvPr id="2" name="Title 1">
            <a:extLst>
              <a:ext uri="{FF2B5EF4-FFF2-40B4-BE49-F238E27FC236}">
                <a16:creationId xmlns:a16="http://schemas.microsoft.com/office/drawing/2014/main" id="{D2CDD365-4E5E-60A3-4894-730D7F051D59}"/>
              </a:ext>
            </a:extLst>
          </p:cNvPr>
          <p:cNvSpPr>
            <a:spLocks noGrp="1"/>
          </p:cNvSpPr>
          <p:nvPr>
            <p:ph type="title"/>
          </p:nvPr>
        </p:nvSpPr>
        <p:spPr/>
        <p:txBody>
          <a:bodyPr/>
          <a:lstStyle/>
          <a:p>
            <a:r>
              <a:rPr lang="en-US"/>
              <a:t>Operating Systems and Secure Browsers</a:t>
            </a:r>
          </a:p>
        </p:txBody>
      </p:sp>
      <p:sp>
        <p:nvSpPr>
          <p:cNvPr id="6" name="TextBox 5">
            <a:extLst>
              <a:ext uri="{FF2B5EF4-FFF2-40B4-BE49-F238E27FC236}">
                <a16:creationId xmlns:a16="http://schemas.microsoft.com/office/drawing/2014/main" id="{5A9AD565-2107-C775-ED14-3354DD08981B}"/>
              </a:ext>
            </a:extLst>
          </p:cNvPr>
          <p:cNvSpPr txBox="1"/>
          <p:nvPr/>
        </p:nvSpPr>
        <p:spPr>
          <a:xfrm>
            <a:off x="409924" y="1083215"/>
            <a:ext cx="1721485" cy="2462213"/>
          </a:xfrm>
          <a:prstGeom prst="rect">
            <a:avLst/>
          </a:prstGeom>
          <a:solidFill>
            <a:srgbClr val="FFFF00"/>
          </a:solidFill>
          <a:ln>
            <a:solidFill>
              <a:schemeClr val="tx1"/>
            </a:solidFill>
          </a:ln>
        </p:spPr>
        <p:txBody>
          <a:bodyPr wrap="square" lIns="91440" tIns="45720" rIns="91440" bIns="45720" rtlCol="0" anchor="t">
            <a:spAutoFit/>
          </a:bodyPr>
          <a:lstStyle/>
          <a:p>
            <a:pPr algn="ctr" defTabSz="514350"/>
            <a:r>
              <a:rPr lang="en-US"/>
              <a:t>Secure Browser v16 is now available through the </a:t>
            </a:r>
            <a:r>
              <a:rPr lang="en-US" u="sng">
                <a:hlinkClick r:id="rId5"/>
              </a:rPr>
              <a:t>Secure Browsers</a:t>
            </a:r>
            <a:r>
              <a:rPr lang="en-US"/>
              <a:t> web page on the </a:t>
            </a:r>
            <a:r>
              <a:rPr lang="en-US" u="sng">
                <a:hlinkClick r:id="rId6"/>
              </a:rPr>
              <a:t>ELPAC</a:t>
            </a:r>
            <a:r>
              <a:rPr lang="en-US"/>
              <a:t> website. Secure Browser v15 support will expire </a:t>
            </a:r>
            <a:r>
              <a:rPr lang="en-US">
                <a:solidFill>
                  <a:srgbClr val="FF0000"/>
                </a:solidFill>
              </a:rPr>
              <a:t>October 31, 2023.</a:t>
            </a:r>
            <a:endParaRPr lang="en-US"/>
          </a:p>
        </p:txBody>
      </p:sp>
    </p:spTree>
    <p:extLst>
      <p:ext uri="{BB962C8B-B14F-4D97-AF65-F5344CB8AC3E}">
        <p14:creationId xmlns:p14="http://schemas.microsoft.com/office/powerpoint/2010/main" val="3998677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Technology For Test Administration</a:t>
            </a:r>
          </a:p>
        </p:txBody>
      </p:sp>
      <p:sp>
        <p:nvSpPr>
          <p:cNvPr id="4" name="Text Placeholder 2">
            <a:extLst>
              <a:ext uri="{FF2B5EF4-FFF2-40B4-BE49-F238E27FC236}">
                <a16:creationId xmlns:a16="http://schemas.microsoft.com/office/drawing/2014/main" id="{792F75C3-3F39-1C46-B5A9-1A6196466F8B}"/>
              </a:ext>
            </a:extLst>
          </p:cNvPr>
          <p:cNvSpPr txBox="1">
            <a:spLocks/>
          </p:cNvSpPr>
          <p:nvPr/>
        </p:nvSpPr>
        <p:spPr>
          <a:xfrm>
            <a:off x="4743450" y="1033529"/>
            <a:ext cx="3598839" cy="3654613"/>
          </a:xfrm>
          <a:prstGeom prst="rect">
            <a:avLst/>
          </a:prstGeom>
          <a:ln>
            <a:solidFill>
              <a:schemeClr val="tx1"/>
            </a:solidFill>
          </a:ln>
        </p:spPr>
        <p:txBody>
          <a:bodyPr lIns="68580" tIns="34290" rIns="68580" bIns="34290" anchor="t">
            <a:normAutofit fontScale="92500" lnSpcReduction="10000"/>
          </a:bodyPr>
          <a:lstStyle>
            <a:lvl1pPr marL="460375" indent="-460375" algn="l" rtl="0" eaLnBrk="1" latinLnBrk="0" hangingPunct="1">
              <a:spcBef>
                <a:spcPts val="700"/>
              </a:spcBef>
              <a:spcAft>
                <a:spcPts val="600"/>
              </a:spcAft>
              <a:buClr>
                <a:schemeClr val="accent2"/>
              </a:buClr>
              <a:buSzPct val="80000"/>
              <a:buFont typeface="+mj-lt"/>
              <a:buAutoNum type="arabicPeriod"/>
              <a:defRPr sz="2600" kern="1200">
                <a:solidFill>
                  <a:schemeClr val="tx1"/>
                </a:solidFill>
                <a:latin typeface="+mn-lt"/>
                <a:ea typeface="+mn-ea"/>
                <a:cs typeface="+mn-cs"/>
              </a:defRPr>
            </a:lvl1pPr>
            <a:lvl2pPr marL="914400" indent="-454025" algn="l" rtl="0" eaLnBrk="1" latinLnBrk="0" hangingPunct="1">
              <a:spcBef>
                <a:spcPts val="550"/>
              </a:spcBef>
              <a:spcAft>
                <a:spcPts val="600"/>
              </a:spcAft>
              <a:buClr>
                <a:schemeClr val="accent2"/>
              </a:buClr>
              <a:buSzPct val="80000"/>
              <a:buFont typeface="+mj-lt"/>
              <a:buAutoNum type="alphaLcPeriod"/>
              <a:defRPr sz="2400" kern="1200">
                <a:solidFill>
                  <a:schemeClr val="tx1"/>
                </a:solidFill>
                <a:latin typeface="+mn-lt"/>
                <a:ea typeface="+mn-ea"/>
                <a:cs typeface="+mn-cs"/>
              </a:defRPr>
            </a:lvl2pPr>
            <a:lvl3pPr marL="1374775" indent="-404813" algn="l" rtl="0" eaLnBrk="1" latinLnBrk="0" hangingPunct="1">
              <a:spcBef>
                <a:spcPts val="500"/>
              </a:spcBef>
              <a:spcAft>
                <a:spcPts val="600"/>
              </a:spcAft>
              <a:buClr>
                <a:schemeClr val="accent2"/>
              </a:buClr>
              <a:buSzPct val="80000"/>
              <a:buFont typeface="+mj-lt"/>
              <a:buAutoNum type="romanLcPeriod"/>
              <a:defRPr sz="2000" kern="1200">
                <a:solidFill>
                  <a:schemeClr val="tx1"/>
                </a:solidFill>
                <a:latin typeface="+mn-lt"/>
                <a:ea typeface="+mn-ea"/>
                <a:cs typeface="+mn-cs"/>
              </a:defRPr>
            </a:lvl3pPr>
            <a:lvl4pPr marL="1828800" indent="-342900" algn="l" rtl="0" eaLnBrk="1" latinLnBrk="0" hangingPunct="1">
              <a:spcBef>
                <a:spcPts val="400"/>
              </a:spcBef>
              <a:spcAft>
                <a:spcPts val="600"/>
              </a:spcAft>
              <a:buClr>
                <a:schemeClr val="accent2"/>
              </a:buClr>
              <a:buSzPct val="80000"/>
              <a:buFont typeface="+mj-lt"/>
              <a:buAutoNum type="arabicPeriod"/>
              <a:defRPr sz="1800" kern="1200">
                <a:solidFill>
                  <a:schemeClr val="tx1"/>
                </a:solidFill>
                <a:latin typeface="+mn-lt"/>
                <a:ea typeface="+mn-ea"/>
                <a:cs typeface="+mn-cs"/>
              </a:defRPr>
            </a:lvl4pPr>
            <a:lvl5pPr marL="2289175" indent="-344488" algn="l" rtl="0" eaLnBrk="1" latinLnBrk="0" hangingPunct="1">
              <a:spcBef>
                <a:spcPts val="400"/>
              </a:spcBef>
              <a:spcAft>
                <a:spcPts val="600"/>
              </a:spcAft>
              <a:buClr>
                <a:schemeClr val="accent2"/>
              </a:buClr>
              <a:buSzPct val="80000"/>
              <a:buFont typeface="+mj-lt"/>
              <a:buAutoNum type="alphaLcPeriod"/>
              <a:defRPr sz="16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en-US" sz="2100" b="1">
                <a:latin typeface="Poppins"/>
                <a:cs typeface="Calibri"/>
              </a:rPr>
              <a:t>Student Device</a:t>
            </a:r>
          </a:p>
          <a:p>
            <a:pPr>
              <a:lnSpc>
                <a:spcPct val="120000"/>
              </a:lnSpc>
              <a:spcBef>
                <a:spcPts val="0"/>
              </a:spcBef>
              <a:buClrTx/>
              <a:buSzPct val="100000"/>
              <a:buFont typeface="Arial" panose="020B0604020202020204" pitchFamily="34" charset="0"/>
              <a:buChar char="•"/>
            </a:pPr>
            <a:r>
              <a:rPr lang="en-US" sz="1950" b="1">
                <a:latin typeface="Poppins Light"/>
                <a:cs typeface="Calibri"/>
              </a:rPr>
              <a:t>A computer or tablet with a microphone.</a:t>
            </a:r>
          </a:p>
          <a:p>
            <a:pPr lvl="1">
              <a:lnSpc>
                <a:spcPct val="120000"/>
              </a:lnSpc>
              <a:spcBef>
                <a:spcPts val="0"/>
              </a:spcBef>
              <a:buClrTx/>
              <a:buSzPct val="100000"/>
            </a:pPr>
            <a:r>
              <a:rPr lang="en-US" sz="1800" b="1">
                <a:latin typeface="Poppins Light"/>
                <a:cs typeface="Calibri"/>
              </a:rPr>
              <a:t>Requires a mouse, touchpad, or touch screen.</a:t>
            </a:r>
            <a:endParaRPr lang="en-US" sz="1950" b="1">
              <a:latin typeface="Poppins Light"/>
              <a:cs typeface="Calibri" panose="020F0502020204030204" pitchFamily="34" charset="0"/>
            </a:endParaRPr>
          </a:p>
          <a:p>
            <a:pPr lvl="1">
              <a:lnSpc>
                <a:spcPct val="120000"/>
              </a:lnSpc>
              <a:spcBef>
                <a:spcPts val="0"/>
              </a:spcBef>
              <a:buClrTx/>
              <a:buSzPct val="100000"/>
            </a:pPr>
            <a:r>
              <a:rPr lang="en-US" sz="1800" b="1">
                <a:latin typeface="Poppins Light"/>
                <a:cs typeface="Calibri"/>
              </a:rPr>
              <a:t>Tablet must have an external keyboard. </a:t>
            </a:r>
            <a:endParaRPr lang="en-US" sz="1800" b="1">
              <a:latin typeface="Poppins Light"/>
              <a:cs typeface="Calibri" panose="020F0502020204030204" pitchFamily="34" charset="0"/>
            </a:endParaRPr>
          </a:p>
          <a:p>
            <a:pPr lvl="1">
              <a:lnSpc>
                <a:spcPct val="120000"/>
              </a:lnSpc>
              <a:spcBef>
                <a:spcPts val="0"/>
              </a:spcBef>
              <a:buClrTx/>
              <a:buSzPct val="100000"/>
            </a:pPr>
            <a:r>
              <a:rPr lang="en-US" sz="1800" b="1">
                <a:latin typeface="Poppins"/>
                <a:cs typeface="Calibri"/>
              </a:rPr>
              <a:t>Secure Browser </a:t>
            </a:r>
            <a:r>
              <a:rPr lang="en-US" sz="1800" b="1">
                <a:latin typeface="Poppins Light"/>
                <a:cs typeface="Calibri"/>
              </a:rPr>
              <a:t>must be installed on the device.</a:t>
            </a:r>
          </a:p>
          <a:p>
            <a:pPr marL="0" indent="0">
              <a:buNone/>
            </a:pPr>
            <a:endParaRPr lang="en-US" sz="1950">
              <a:latin typeface="Calibri" panose="020F0502020204030204" pitchFamily="34" charset="0"/>
              <a:cs typeface="Calibri" panose="020F0502020204030204" pitchFamily="34" charset="0"/>
            </a:endParaRPr>
          </a:p>
          <a:p>
            <a:pPr marL="10160" lvl="2" indent="0"/>
            <a:endParaRPr lang="en-US" sz="1500">
              <a:cs typeface="Arial"/>
            </a:endParaRPr>
          </a:p>
        </p:txBody>
      </p:sp>
      <p:sp>
        <p:nvSpPr>
          <p:cNvPr id="5" name="Text Placeholder 2">
            <a:extLst>
              <a:ext uri="{FF2B5EF4-FFF2-40B4-BE49-F238E27FC236}">
                <a16:creationId xmlns:a16="http://schemas.microsoft.com/office/drawing/2014/main" id="{AA3AA957-318D-1842-B4CA-BBAC86A0F4E3}"/>
              </a:ext>
            </a:extLst>
          </p:cNvPr>
          <p:cNvSpPr txBox="1">
            <a:spLocks/>
          </p:cNvSpPr>
          <p:nvPr/>
        </p:nvSpPr>
        <p:spPr>
          <a:xfrm>
            <a:off x="903382" y="1033529"/>
            <a:ext cx="3664843" cy="3654613"/>
          </a:xfrm>
          <a:prstGeom prst="rect">
            <a:avLst/>
          </a:prstGeom>
          <a:ln>
            <a:solidFill>
              <a:schemeClr val="tx1"/>
            </a:solidFill>
          </a:ln>
        </p:spPr>
        <p:txBody>
          <a:bodyPr lIns="91440" tIns="45720" rIns="91440" bIns="45720" anchor="t">
            <a:normAutofit/>
          </a:bodyPr>
          <a:lstStyle>
            <a:lvl1pPr marL="460375" indent="-460375" algn="l" rtl="0" eaLnBrk="1" latinLnBrk="0" hangingPunct="1">
              <a:spcBef>
                <a:spcPts val="700"/>
              </a:spcBef>
              <a:spcAft>
                <a:spcPts val="600"/>
              </a:spcAft>
              <a:buClr>
                <a:schemeClr val="accent2"/>
              </a:buClr>
              <a:buSzPct val="80000"/>
              <a:buFont typeface="+mj-lt"/>
              <a:buAutoNum type="arabicPeriod"/>
              <a:defRPr sz="2600" kern="1200">
                <a:solidFill>
                  <a:schemeClr val="tx1"/>
                </a:solidFill>
                <a:latin typeface="+mn-lt"/>
                <a:ea typeface="+mn-ea"/>
                <a:cs typeface="+mn-cs"/>
              </a:defRPr>
            </a:lvl1pPr>
            <a:lvl2pPr marL="914400" indent="-454025" algn="l" rtl="0" eaLnBrk="1" latinLnBrk="0" hangingPunct="1">
              <a:spcBef>
                <a:spcPts val="550"/>
              </a:spcBef>
              <a:spcAft>
                <a:spcPts val="600"/>
              </a:spcAft>
              <a:buClr>
                <a:schemeClr val="accent2"/>
              </a:buClr>
              <a:buSzPct val="80000"/>
              <a:buFont typeface="+mj-lt"/>
              <a:buAutoNum type="alphaLcPeriod"/>
              <a:defRPr sz="2400" kern="1200">
                <a:solidFill>
                  <a:schemeClr val="tx1"/>
                </a:solidFill>
                <a:latin typeface="+mn-lt"/>
                <a:ea typeface="+mn-ea"/>
                <a:cs typeface="+mn-cs"/>
              </a:defRPr>
            </a:lvl2pPr>
            <a:lvl3pPr marL="1374775" indent="-404813" algn="l" rtl="0" eaLnBrk="1" latinLnBrk="0" hangingPunct="1">
              <a:spcBef>
                <a:spcPts val="500"/>
              </a:spcBef>
              <a:spcAft>
                <a:spcPts val="600"/>
              </a:spcAft>
              <a:buClr>
                <a:schemeClr val="accent2"/>
              </a:buClr>
              <a:buSzPct val="80000"/>
              <a:buFont typeface="+mj-lt"/>
              <a:buAutoNum type="romanLcPeriod"/>
              <a:defRPr sz="2000" kern="1200">
                <a:solidFill>
                  <a:schemeClr val="tx1"/>
                </a:solidFill>
                <a:latin typeface="+mn-lt"/>
                <a:ea typeface="+mn-ea"/>
                <a:cs typeface="+mn-cs"/>
              </a:defRPr>
            </a:lvl3pPr>
            <a:lvl4pPr marL="1828800" indent="-342900" algn="l" rtl="0" eaLnBrk="1" latinLnBrk="0" hangingPunct="1">
              <a:spcBef>
                <a:spcPts val="400"/>
              </a:spcBef>
              <a:spcAft>
                <a:spcPts val="600"/>
              </a:spcAft>
              <a:buClr>
                <a:schemeClr val="accent2"/>
              </a:buClr>
              <a:buSzPct val="80000"/>
              <a:buFont typeface="+mj-lt"/>
              <a:buAutoNum type="arabicPeriod"/>
              <a:defRPr sz="1800" kern="1200">
                <a:solidFill>
                  <a:schemeClr val="tx1"/>
                </a:solidFill>
                <a:latin typeface="+mn-lt"/>
                <a:ea typeface="+mn-ea"/>
                <a:cs typeface="+mn-cs"/>
              </a:defRPr>
            </a:lvl4pPr>
            <a:lvl5pPr marL="2289175" indent="-344488" algn="l" rtl="0" eaLnBrk="1" latinLnBrk="0" hangingPunct="1">
              <a:spcBef>
                <a:spcPts val="400"/>
              </a:spcBef>
              <a:spcAft>
                <a:spcPts val="600"/>
              </a:spcAft>
              <a:buClr>
                <a:schemeClr val="accent2"/>
              </a:buClr>
              <a:buSzPct val="80000"/>
              <a:buFont typeface="+mj-lt"/>
              <a:buAutoNum type="alphaLcPeriod"/>
              <a:defRPr sz="16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nSpc>
                <a:spcPct val="120000"/>
              </a:lnSpc>
              <a:spcBef>
                <a:spcPts val="0"/>
              </a:spcBef>
              <a:buNone/>
            </a:pPr>
            <a:r>
              <a:rPr lang="en-US" sz="2100" b="1">
                <a:latin typeface="Poppins"/>
                <a:cs typeface="Calibri"/>
              </a:rPr>
              <a:t>TE Device</a:t>
            </a:r>
          </a:p>
          <a:p>
            <a:pPr>
              <a:buClrTx/>
              <a:buSzPct val="100000"/>
            </a:pPr>
            <a:r>
              <a:rPr lang="en-US" sz="1800" b="1">
                <a:latin typeface="Poppins Light"/>
                <a:cs typeface="Calibri"/>
              </a:rPr>
              <a:t>Requires a mouse, touchpad, or touch screen.</a:t>
            </a:r>
          </a:p>
          <a:p>
            <a:pPr>
              <a:buClrTx/>
              <a:buSzPct val="100000"/>
            </a:pPr>
            <a:r>
              <a:rPr lang="en-US" sz="1800" b="1">
                <a:latin typeface="Poppins Light"/>
                <a:cs typeface="Calibri"/>
              </a:rPr>
              <a:t>A current version of one of the following web browsers:</a:t>
            </a:r>
          </a:p>
          <a:p>
            <a:pPr lvl="1" indent="-404495">
              <a:buClrTx/>
              <a:buSzPct val="100000"/>
            </a:pPr>
            <a:r>
              <a:rPr lang="en-US" sz="1700" b="1">
                <a:latin typeface="Poppins Light"/>
                <a:cs typeface="Calibri"/>
              </a:rPr>
              <a:t>Chrome </a:t>
            </a:r>
            <a:endParaRPr lang="en-US" sz="1700" b="1">
              <a:latin typeface="Poppins Light"/>
              <a:cs typeface="Calibri" panose="020F0502020204030204" pitchFamily="34" charset="0"/>
            </a:endParaRPr>
          </a:p>
          <a:p>
            <a:pPr lvl="1" indent="-404495">
              <a:buClrTx/>
              <a:buSzPct val="100000"/>
            </a:pPr>
            <a:r>
              <a:rPr lang="en-US" sz="1700" b="1">
                <a:latin typeface="Poppins Light"/>
                <a:cs typeface="Calibri"/>
              </a:rPr>
              <a:t>Firefox</a:t>
            </a:r>
          </a:p>
        </p:txBody>
      </p:sp>
    </p:spTree>
    <p:extLst>
      <p:ext uri="{BB962C8B-B14F-4D97-AF65-F5344CB8AC3E}">
        <p14:creationId xmlns:p14="http://schemas.microsoft.com/office/powerpoint/2010/main" val="3781278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E085D76-8935-5489-07A5-4EF83CBEE642}"/>
              </a:ext>
            </a:extLst>
          </p:cNvPr>
          <p:cNvSpPr>
            <a:spLocks noGrp="1"/>
          </p:cNvSpPr>
          <p:nvPr>
            <p:ph type="body" sz="quarter" idx="13"/>
          </p:nvPr>
        </p:nvSpPr>
        <p:spPr>
          <a:xfrm>
            <a:off x="529389" y="2132012"/>
            <a:ext cx="6823133" cy="699797"/>
          </a:xfrm>
        </p:spPr>
        <p:txBody>
          <a:bodyPr lIns="91440" tIns="45720" rIns="91440" bIns="45720" anchor="b"/>
          <a:lstStyle/>
          <a:p>
            <a:r>
              <a:rPr lang="en-US">
                <a:latin typeface="Poppins"/>
                <a:cs typeface="Poppins"/>
              </a:rPr>
              <a:t>IA Administration</a:t>
            </a:r>
            <a:endParaRPr lang="en-US"/>
          </a:p>
        </p:txBody>
      </p:sp>
      <p:sp>
        <p:nvSpPr>
          <p:cNvPr id="8" name="Text Placeholder 2">
            <a:extLst>
              <a:ext uri="{FF2B5EF4-FFF2-40B4-BE49-F238E27FC236}">
                <a16:creationId xmlns:a16="http://schemas.microsoft.com/office/drawing/2014/main" id="{BC6D1299-7650-5F36-12EC-937F326A3C8C}"/>
              </a:ext>
            </a:extLst>
          </p:cNvPr>
          <p:cNvSpPr>
            <a:spLocks noGrp="1"/>
          </p:cNvSpPr>
          <p:nvPr>
            <p:ph type="body" sz="quarter" idx="14"/>
          </p:nvPr>
        </p:nvSpPr>
        <p:spPr>
          <a:xfrm>
            <a:off x="529389" y="2828287"/>
            <a:ext cx="6823133" cy="1666711"/>
          </a:xfrm>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Creating Test Sessions</a:t>
            </a:r>
          </a:p>
        </p:txBody>
      </p:sp>
    </p:spTree>
    <p:extLst>
      <p:ext uri="{BB962C8B-B14F-4D97-AF65-F5344CB8AC3E}">
        <p14:creationId xmlns:p14="http://schemas.microsoft.com/office/powerpoint/2010/main" val="3011192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ED5B2E-1E78-9B45-9985-A7341935C325}"/>
              </a:ext>
            </a:extLst>
          </p:cNvPr>
          <p:cNvSpPr>
            <a:spLocks noGrp="1"/>
          </p:cNvSpPr>
          <p:nvPr>
            <p:ph type="title"/>
          </p:nvPr>
        </p:nvSpPr>
        <p:spPr/>
        <p:txBody>
          <a:bodyPr>
            <a:normAutofit/>
          </a:bodyPr>
          <a:lstStyle/>
          <a:p>
            <a:r>
              <a:rPr lang="en-US">
                <a:latin typeface="Tahoma"/>
                <a:ea typeface="Tahoma"/>
                <a:cs typeface="Tahoma"/>
              </a:rPr>
              <a:t>Creating a Test Session </a:t>
            </a:r>
            <a:endParaRPr lang="en-US"/>
          </a:p>
        </p:txBody>
      </p:sp>
      <p:sp>
        <p:nvSpPr>
          <p:cNvPr id="8" name="Text Placeholder 2">
            <a:extLst>
              <a:ext uri="{FF2B5EF4-FFF2-40B4-BE49-F238E27FC236}">
                <a16:creationId xmlns:a16="http://schemas.microsoft.com/office/drawing/2014/main" id="{777CE4A7-36BC-A3CF-E046-20E760A8380E}"/>
              </a:ext>
            </a:extLst>
          </p:cNvPr>
          <p:cNvSpPr txBox="1">
            <a:spLocks/>
          </p:cNvSpPr>
          <p:nvPr/>
        </p:nvSpPr>
        <p:spPr>
          <a:xfrm>
            <a:off x="457201" y="991373"/>
            <a:ext cx="2871984" cy="3271708"/>
          </a:xfrm>
          <a:prstGeom prst="rect">
            <a:avLst/>
          </a:prstGeom>
        </p:spPr>
        <p:txBody>
          <a:bodyPr lIns="91440" tIns="45720" rIns="91440" bIns="45720" anchor="t">
            <a:normAutofit fontScale="925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10000"/>
              </a:lnSpc>
              <a:spcBef>
                <a:spcPts val="300"/>
              </a:spcBef>
              <a:buFont typeface="+mj-lt"/>
              <a:buAutoNum type="arabicPeriod"/>
            </a:pPr>
            <a:r>
              <a:rPr lang="en-US" sz="1600">
                <a:latin typeface="Poppins"/>
              </a:rPr>
              <a:t>The Test Session ID is created by the teacher in the Test Administrator Interface using their TOMS logon credentials.</a:t>
            </a:r>
            <a:endParaRPr lang="en-US" sz="1600"/>
          </a:p>
          <a:p>
            <a:pPr marL="342900" indent="-342900">
              <a:lnSpc>
                <a:spcPct val="110000"/>
              </a:lnSpc>
              <a:spcBef>
                <a:spcPts val="300"/>
              </a:spcBef>
              <a:buFont typeface="+mj-lt"/>
              <a:buAutoNum type="arabicPeriod"/>
            </a:pPr>
            <a:r>
              <a:rPr lang="en-US" sz="1600">
                <a:latin typeface="Poppins"/>
              </a:rPr>
              <a:t>The Session ID should be created just before students are to log into the test.</a:t>
            </a:r>
          </a:p>
          <a:p>
            <a:pPr marL="342900" indent="-342900">
              <a:lnSpc>
                <a:spcPct val="110000"/>
              </a:lnSpc>
              <a:spcBef>
                <a:spcPts val="300"/>
              </a:spcBef>
              <a:buFont typeface="+mj-lt"/>
              <a:buAutoNum type="arabicPeriod"/>
            </a:pPr>
            <a:r>
              <a:rPr lang="en-US" sz="1600">
                <a:latin typeface="Poppins"/>
              </a:rPr>
              <a:t>The Session ID should be posted so students can view it from their seat.</a:t>
            </a:r>
          </a:p>
        </p:txBody>
      </p:sp>
      <p:pic>
        <p:nvPicPr>
          <p:cNvPr id="4" name="Picture 3">
            <a:extLst>
              <a:ext uri="{FF2B5EF4-FFF2-40B4-BE49-F238E27FC236}">
                <a16:creationId xmlns:a16="http://schemas.microsoft.com/office/drawing/2014/main" id="{21F391EC-6306-F71E-C196-5ABA2E780044}"/>
              </a:ext>
            </a:extLst>
          </p:cNvPr>
          <p:cNvPicPr>
            <a:picLocks noChangeAspect="1"/>
          </p:cNvPicPr>
          <p:nvPr/>
        </p:nvPicPr>
        <p:blipFill rotWithShape="1">
          <a:blip r:embed="rId3">
            <a:extLst>
              <a:ext uri="{28A0092B-C50C-407E-A947-70E740481C1C}">
                <a14:useLocalDpi xmlns:a14="http://schemas.microsoft.com/office/drawing/2010/main" val="0"/>
              </a:ext>
            </a:extLst>
          </a:blip>
          <a:srcRect t="35555"/>
          <a:stretch/>
        </p:blipFill>
        <p:spPr>
          <a:xfrm>
            <a:off x="3517796" y="1019646"/>
            <a:ext cx="5314165" cy="3533561"/>
          </a:xfrm>
          <a:prstGeom prst="rect">
            <a:avLst/>
          </a:prstGeom>
          <a:ln>
            <a:solidFill>
              <a:schemeClr val="tx1"/>
            </a:solidFill>
          </a:ln>
        </p:spPr>
      </p:pic>
      <p:sp>
        <p:nvSpPr>
          <p:cNvPr id="6" name="Right Arrow 14">
            <a:extLst>
              <a:ext uri="{FF2B5EF4-FFF2-40B4-BE49-F238E27FC236}">
                <a16:creationId xmlns:a16="http://schemas.microsoft.com/office/drawing/2014/main" id="{2E272FC0-BDA6-7D24-3127-71D2299B7CC6}"/>
              </a:ext>
            </a:extLst>
          </p:cNvPr>
          <p:cNvSpPr/>
          <p:nvPr/>
        </p:nvSpPr>
        <p:spPr>
          <a:xfrm rot="10800000">
            <a:off x="4829885" y="2162216"/>
            <a:ext cx="342900" cy="48006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5B03033B-1741-A125-DCD8-F0C76CAAC175}"/>
              </a:ext>
            </a:extLst>
          </p:cNvPr>
          <p:cNvSpPr/>
          <p:nvPr/>
        </p:nvSpPr>
        <p:spPr>
          <a:xfrm>
            <a:off x="3556483" y="2262185"/>
            <a:ext cx="1084790" cy="28012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434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ED5B2E-1E78-9B45-9985-A7341935C325}"/>
              </a:ext>
            </a:extLst>
          </p:cNvPr>
          <p:cNvSpPr>
            <a:spLocks noGrp="1"/>
          </p:cNvSpPr>
          <p:nvPr>
            <p:ph type="title"/>
          </p:nvPr>
        </p:nvSpPr>
        <p:spPr/>
        <p:txBody>
          <a:bodyPr>
            <a:normAutofit/>
          </a:bodyPr>
          <a:lstStyle/>
          <a:p>
            <a:r>
              <a:rPr lang="en-US">
                <a:latin typeface="Tahoma"/>
                <a:ea typeface="Tahoma"/>
                <a:cs typeface="Tahoma"/>
              </a:rPr>
              <a:t>Creating a Test Session cont.</a:t>
            </a:r>
            <a:endParaRPr lang="en-US"/>
          </a:p>
        </p:txBody>
      </p:sp>
      <p:pic>
        <p:nvPicPr>
          <p:cNvPr id="7" name="Picture 6">
            <a:extLst>
              <a:ext uri="{FF2B5EF4-FFF2-40B4-BE49-F238E27FC236}">
                <a16:creationId xmlns:a16="http://schemas.microsoft.com/office/drawing/2014/main" id="{82813604-4985-9457-5C3E-2A60F7AE2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20" y="1096373"/>
            <a:ext cx="7500097" cy="2946116"/>
          </a:xfrm>
          <a:prstGeom prst="rect">
            <a:avLst/>
          </a:prstGeom>
          <a:ln>
            <a:solidFill>
              <a:schemeClr val="tx1"/>
            </a:solidFill>
          </a:ln>
        </p:spPr>
      </p:pic>
      <p:sp>
        <p:nvSpPr>
          <p:cNvPr id="10" name="Speech Bubble: Rectangle 7">
            <a:extLst>
              <a:ext uri="{FF2B5EF4-FFF2-40B4-BE49-F238E27FC236}">
                <a16:creationId xmlns:a16="http://schemas.microsoft.com/office/drawing/2014/main" id="{49159897-F279-7D46-6DF0-C46538ACD3DD}"/>
              </a:ext>
            </a:extLst>
          </p:cNvPr>
          <p:cNvSpPr/>
          <p:nvPr/>
        </p:nvSpPr>
        <p:spPr>
          <a:xfrm>
            <a:off x="5744294" y="3342416"/>
            <a:ext cx="533400" cy="381000"/>
          </a:xfrm>
          <a:prstGeom prst="wedgeRectCallout">
            <a:avLst>
              <a:gd name="adj1" fmla="val 181500"/>
              <a:gd name="adj2" fmla="val -4786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1</a:t>
            </a:r>
          </a:p>
        </p:txBody>
      </p:sp>
    </p:spTree>
    <p:extLst>
      <p:ext uri="{BB962C8B-B14F-4D97-AF65-F5344CB8AC3E}">
        <p14:creationId xmlns:p14="http://schemas.microsoft.com/office/powerpoint/2010/main" val="1304082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88EDDDBA-31D4-5769-100B-097B27DDFF60}"/>
              </a:ext>
            </a:extLst>
          </p:cNvPr>
          <p:cNvPicPr>
            <a:picLocks noChangeAspect="1"/>
          </p:cNvPicPr>
          <p:nvPr/>
        </p:nvPicPr>
        <p:blipFill>
          <a:blip r:embed="rId3"/>
          <a:stretch>
            <a:fillRect/>
          </a:stretch>
        </p:blipFill>
        <p:spPr>
          <a:xfrm>
            <a:off x="2258198" y="1325748"/>
            <a:ext cx="5816942" cy="2978552"/>
          </a:xfrm>
          <a:prstGeom prst="rect">
            <a:avLst/>
          </a:prstGeom>
          <a:ln>
            <a:solidFill>
              <a:schemeClr val="tx1"/>
            </a:solidFill>
          </a:ln>
        </p:spPr>
      </p:pic>
      <p:sp>
        <p:nvSpPr>
          <p:cNvPr id="9" name="Title 1">
            <a:extLst>
              <a:ext uri="{FF2B5EF4-FFF2-40B4-BE49-F238E27FC236}">
                <a16:creationId xmlns:a16="http://schemas.microsoft.com/office/drawing/2014/main" id="{1EED5B2E-1E78-9B45-9985-A7341935C325}"/>
              </a:ext>
            </a:extLst>
          </p:cNvPr>
          <p:cNvSpPr>
            <a:spLocks noGrp="1"/>
          </p:cNvSpPr>
          <p:nvPr>
            <p:ph type="title"/>
          </p:nvPr>
        </p:nvSpPr>
        <p:spPr/>
        <p:txBody>
          <a:bodyPr>
            <a:normAutofit/>
          </a:bodyPr>
          <a:lstStyle/>
          <a:p>
            <a:r>
              <a:rPr lang="en-US">
                <a:latin typeface="Tahoma"/>
                <a:ea typeface="Tahoma"/>
                <a:cs typeface="Tahoma"/>
              </a:rPr>
              <a:t>Creating a Test Session cont.</a:t>
            </a:r>
            <a:endParaRPr lang="en-US"/>
          </a:p>
        </p:txBody>
      </p:sp>
      <p:sp>
        <p:nvSpPr>
          <p:cNvPr id="6" name="Speech Bubble: Rectangle 7">
            <a:extLst>
              <a:ext uri="{FF2B5EF4-FFF2-40B4-BE49-F238E27FC236}">
                <a16:creationId xmlns:a16="http://schemas.microsoft.com/office/drawing/2014/main" id="{26F5AFD2-8B3B-B23A-3DE9-CEB3F23CBE4F}"/>
              </a:ext>
            </a:extLst>
          </p:cNvPr>
          <p:cNvSpPr/>
          <p:nvPr/>
        </p:nvSpPr>
        <p:spPr>
          <a:xfrm>
            <a:off x="143110" y="2763413"/>
            <a:ext cx="1166684" cy="1601228"/>
          </a:xfrm>
          <a:prstGeom prst="wedgeRectCallout">
            <a:avLst>
              <a:gd name="adj1" fmla="val 164874"/>
              <a:gd name="adj2" fmla="val -2774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Arial"/>
              </a:rPr>
              <a:t>ELPAC IAs will be available here by grade level and domain</a:t>
            </a:r>
          </a:p>
        </p:txBody>
      </p:sp>
      <p:sp>
        <p:nvSpPr>
          <p:cNvPr id="10" name="Speech Bubble: Rectangle 9">
            <a:extLst>
              <a:ext uri="{FF2B5EF4-FFF2-40B4-BE49-F238E27FC236}">
                <a16:creationId xmlns:a16="http://schemas.microsoft.com/office/drawing/2014/main" id="{DE10A8ED-8DBC-CECA-B3ED-0736FBF94ECF}"/>
              </a:ext>
            </a:extLst>
          </p:cNvPr>
          <p:cNvSpPr/>
          <p:nvPr/>
        </p:nvSpPr>
        <p:spPr>
          <a:xfrm>
            <a:off x="487186" y="1364840"/>
            <a:ext cx="1415956" cy="371783"/>
          </a:xfrm>
          <a:prstGeom prst="wedgeRectCallout">
            <a:avLst>
              <a:gd name="adj1" fmla="val 92618"/>
              <a:gd name="adj2" fmla="val 4356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rPr>
              <a:t>Session ID</a:t>
            </a:r>
          </a:p>
        </p:txBody>
      </p:sp>
    </p:spTree>
    <p:extLst>
      <p:ext uri="{BB962C8B-B14F-4D97-AF65-F5344CB8AC3E}">
        <p14:creationId xmlns:p14="http://schemas.microsoft.com/office/powerpoint/2010/main" val="191743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4BD0-F904-FC77-3ABF-0F575911C702}"/>
              </a:ext>
            </a:extLst>
          </p:cNvPr>
          <p:cNvSpPr>
            <a:spLocks noGrp="1"/>
          </p:cNvSpPr>
          <p:nvPr>
            <p:ph type="title"/>
          </p:nvPr>
        </p:nvSpPr>
        <p:spPr>
          <a:xfrm>
            <a:off x="41374" y="14757"/>
            <a:ext cx="8977497" cy="842574"/>
          </a:xfrm>
        </p:spPr>
        <p:txBody>
          <a:bodyPr/>
          <a:lstStyle/>
          <a:p>
            <a:r>
              <a:rPr lang="en-US"/>
              <a:t>ELPAC Interim Assessment Release Plan</a:t>
            </a:r>
          </a:p>
        </p:txBody>
      </p:sp>
      <p:sp>
        <p:nvSpPr>
          <p:cNvPr id="3" name="Text Placeholder 2">
            <a:extLst>
              <a:ext uri="{FF2B5EF4-FFF2-40B4-BE49-F238E27FC236}">
                <a16:creationId xmlns:a16="http://schemas.microsoft.com/office/drawing/2014/main" id="{B0769CE8-38FC-6B36-20B8-C6C613EE567E}"/>
              </a:ext>
            </a:extLst>
          </p:cNvPr>
          <p:cNvSpPr>
            <a:spLocks noGrp="1"/>
          </p:cNvSpPr>
          <p:nvPr>
            <p:ph type="body" idx="13"/>
          </p:nvPr>
        </p:nvSpPr>
        <p:spPr/>
        <p:txBody>
          <a:bodyPr>
            <a:normAutofit fontScale="70000" lnSpcReduction="20000"/>
          </a:bodyPr>
          <a:lstStyle/>
          <a:p>
            <a:r>
              <a:rPr lang="en-US" b="1">
                <a:latin typeface="Poppins"/>
                <a:cs typeface="Poppins"/>
              </a:rPr>
              <a:t>Now Available</a:t>
            </a:r>
            <a:r>
              <a:rPr lang="en-US">
                <a:latin typeface="Poppins"/>
                <a:cs typeface="Poppins"/>
              </a:rPr>
              <a:t>—Preview Access for Educators (Set 1)</a:t>
            </a:r>
          </a:p>
          <a:p>
            <a:pPr lvl="1"/>
            <a:r>
              <a:rPr lang="en-US">
                <a:latin typeface="Poppins"/>
                <a:cs typeface="Poppins"/>
              </a:rPr>
              <a:t>Interim assessment forms will be available in the Interim Assessment Viewing System.</a:t>
            </a:r>
          </a:p>
          <a:p>
            <a:pPr lvl="1">
              <a:spcAft>
                <a:spcPts val="1800"/>
              </a:spcAft>
            </a:pPr>
            <a:r>
              <a:rPr lang="en-US">
                <a:latin typeface="Poppins"/>
                <a:cs typeface="Poppins"/>
              </a:rPr>
              <a:t>Secure hand scoring materials and answer keys are available in the Test Operations Management System (TOMS).</a:t>
            </a:r>
          </a:p>
          <a:p>
            <a:r>
              <a:rPr lang="en-US" b="1">
                <a:latin typeface="Poppins"/>
                <a:cs typeface="Poppins"/>
              </a:rPr>
              <a:t>October 19, 2023</a:t>
            </a:r>
            <a:r>
              <a:rPr lang="en-US">
                <a:latin typeface="Poppins"/>
                <a:cs typeface="Poppins"/>
              </a:rPr>
              <a:t>—Administration and Results Access (Set 1)</a:t>
            </a:r>
          </a:p>
          <a:p>
            <a:pPr lvl="1"/>
            <a:r>
              <a:rPr lang="en-US">
                <a:latin typeface="Poppins"/>
                <a:cs typeface="Poppins"/>
              </a:rPr>
              <a:t>IAs will be available in the Test Delivery System (TDS) for administering to students.</a:t>
            </a:r>
          </a:p>
          <a:p>
            <a:pPr lvl="1"/>
            <a:r>
              <a:rPr lang="en-US">
                <a:latin typeface="Poppins"/>
                <a:cs typeface="Poppins"/>
              </a:rPr>
              <a:t>Items requiring hand scoring will be available in the Teacher Hand Scoring System (THSS).</a:t>
            </a:r>
            <a:endParaRPr lang="en-US"/>
          </a:p>
          <a:p>
            <a:pPr lvl="1"/>
            <a:r>
              <a:rPr lang="en-US">
                <a:latin typeface="Poppins"/>
                <a:cs typeface="Poppins"/>
              </a:rPr>
              <a:t>After hand scoring is completed, the following data will be available in the California Educator Reporting System (CERS): </a:t>
            </a:r>
          </a:p>
          <a:p>
            <a:pPr lvl="2"/>
            <a:r>
              <a:rPr lang="en-US">
                <a:latin typeface="Poppins"/>
                <a:cs typeface="Poppins"/>
              </a:rPr>
              <a:t>Overall scale scores</a:t>
            </a:r>
          </a:p>
          <a:p>
            <a:pPr lvl="2"/>
            <a:r>
              <a:rPr lang="en-US">
                <a:latin typeface="Poppins"/>
                <a:cs typeface="Poppins"/>
              </a:rPr>
              <a:t>Performance levels</a:t>
            </a:r>
          </a:p>
          <a:p>
            <a:pPr lvl="2"/>
            <a:r>
              <a:rPr lang="en-US">
                <a:latin typeface="Poppins"/>
                <a:cs typeface="Poppins"/>
              </a:rPr>
              <a:t>Custom aggregate reports</a:t>
            </a:r>
          </a:p>
          <a:p>
            <a:pPr lvl="2"/>
            <a:r>
              <a:rPr lang="en-US">
                <a:latin typeface="Poppins"/>
                <a:cs typeface="Poppins"/>
              </a:rPr>
              <a:t>Key and distractor analysis</a:t>
            </a:r>
          </a:p>
          <a:p>
            <a:endParaRPr lang="en-US" b="1"/>
          </a:p>
          <a:p>
            <a:r>
              <a:rPr lang="en-US" b="1">
                <a:latin typeface="Poppins"/>
                <a:cs typeface="Poppins"/>
              </a:rPr>
              <a:t>Late January 2024 </a:t>
            </a:r>
            <a:r>
              <a:rPr lang="en-US">
                <a:latin typeface="Poppins"/>
                <a:cs typeface="Poppins"/>
              </a:rPr>
              <a:t>– Test items and student responses will be viewable in CERS.</a:t>
            </a:r>
          </a:p>
          <a:p>
            <a:pPr marL="139700" indent="0">
              <a:buNone/>
            </a:pPr>
            <a:endParaRPr lang="en-US"/>
          </a:p>
          <a:p>
            <a:r>
              <a:rPr lang="en-US" b="1">
                <a:latin typeface="Poppins"/>
                <a:cs typeface="Poppins"/>
              </a:rPr>
              <a:t>Late July 2024 </a:t>
            </a:r>
            <a:r>
              <a:rPr lang="en-US">
                <a:latin typeface="Poppins"/>
                <a:cs typeface="Poppins"/>
              </a:rPr>
              <a:t>- Individual Student Reports (ISRs) will be available in CERS.</a:t>
            </a:r>
          </a:p>
          <a:p>
            <a:pPr lvl="2"/>
            <a:endParaRPr lang="en-US">
              <a:latin typeface="Poppins"/>
              <a:cs typeface="Poppins"/>
            </a:endParaRPr>
          </a:p>
          <a:p>
            <a:endParaRPr lang="en-US"/>
          </a:p>
        </p:txBody>
      </p:sp>
    </p:spTree>
    <p:extLst>
      <p:ext uri="{BB962C8B-B14F-4D97-AF65-F5344CB8AC3E}">
        <p14:creationId xmlns:p14="http://schemas.microsoft.com/office/powerpoint/2010/main" val="2800952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36FBC7EF-CB2E-CF07-BECA-9EA3F4ADE450}"/>
              </a:ext>
            </a:extLst>
          </p:cNvPr>
          <p:cNvPicPr>
            <a:picLocks noChangeAspect="1"/>
          </p:cNvPicPr>
          <p:nvPr/>
        </p:nvPicPr>
        <p:blipFill rotWithShape="1">
          <a:blip r:embed="rId3"/>
          <a:srcRect l="60364" t="63704" r="-101" b="259"/>
          <a:stretch/>
        </p:blipFill>
        <p:spPr>
          <a:xfrm>
            <a:off x="1859029" y="1108305"/>
            <a:ext cx="6512495" cy="2416818"/>
          </a:xfrm>
          <a:prstGeom prst="rect">
            <a:avLst/>
          </a:prstGeom>
          <a:ln>
            <a:solidFill>
              <a:schemeClr val="tx1"/>
            </a:solidFill>
          </a:ln>
        </p:spPr>
      </p:pic>
      <p:sp>
        <p:nvSpPr>
          <p:cNvPr id="9" name="Title 1">
            <a:extLst>
              <a:ext uri="{FF2B5EF4-FFF2-40B4-BE49-F238E27FC236}">
                <a16:creationId xmlns:a16="http://schemas.microsoft.com/office/drawing/2014/main" id="{1EED5B2E-1E78-9B45-9985-A7341935C325}"/>
              </a:ext>
            </a:extLst>
          </p:cNvPr>
          <p:cNvSpPr>
            <a:spLocks noGrp="1"/>
          </p:cNvSpPr>
          <p:nvPr>
            <p:ph type="title"/>
          </p:nvPr>
        </p:nvSpPr>
        <p:spPr/>
        <p:txBody>
          <a:bodyPr>
            <a:normAutofit/>
          </a:bodyPr>
          <a:lstStyle/>
          <a:p>
            <a:r>
              <a:rPr lang="en-US">
                <a:latin typeface="Tahoma"/>
                <a:ea typeface="Tahoma"/>
                <a:cs typeface="Tahoma"/>
              </a:rPr>
              <a:t>Creating a Test Session cont.</a:t>
            </a:r>
            <a:endParaRPr lang="en-US"/>
          </a:p>
        </p:txBody>
      </p:sp>
      <p:sp>
        <p:nvSpPr>
          <p:cNvPr id="7" name="Speech Bubble: Rectangle 7">
            <a:extLst>
              <a:ext uri="{FF2B5EF4-FFF2-40B4-BE49-F238E27FC236}">
                <a16:creationId xmlns:a16="http://schemas.microsoft.com/office/drawing/2014/main" id="{E756D70C-200C-F17B-CC67-4AC36C14E51A}"/>
              </a:ext>
            </a:extLst>
          </p:cNvPr>
          <p:cNvSpPr/>
          <p:nvPr/>
        </p:nvSpPr>
        <p:spPr>
          <a:xfrm>
            <a:off x="499462" y="1572943"/>
            <a:ext cx="982261" cy="998807"/>
          </a:xfrm>
          <a:prstGeom prst="wedgeRectCallout">
            <a:avLst>
              <a:gd name="adj1" fmla="val 96256"/>
              <a:gd name="adj2" fmla="val -1086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Arial"/>
              </a:rPr>
              <a:t>In Person is the default.</a:t>
            </a:r>
          </a:p>
        </p:txBody>
      </p:sp>
      <p:sp>
        <p:nvSpPr>
          <p:cNvPr id="10" name="Speech Bubble: Rectangle 7">
            <a:extLst>
              <a:ext uri="{FF2B5EF4-FFF2-40B4-BE49-F238E27FC236}">
                <a16:creationId xmlns:a16="http://schemas.microsoft.com/office/drawing/2014/main" id="{CEBC2CBD-3A82-952A-EFC9-B826AFF930A9}"/>
              </a:ext>
            </a:extLst>
          </p:cNvPr>
          <p:cNvSpPr/>
          <p:nvPr/>
        </p:nvSpPr>
        <p:spPr>
          <a:xfrm>
            <a:off x="3696020" y="3605207"/>
            <a:ext cx="2405103" cy="704804"/>
          </a:xfrm>
          <a:prstGeom prst="wedgeRectCallout">
            <a:avLst>
              <a:gd name="adj1" fmla="val 34948"/>
              <a:gd name="adj2" fmla="val -12028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cs typeface="Arial"/>
              </a:rPr>
              <a:t>Select </a:t>
            </a:r>
            <a:r>
              <a:rPr lang="en-US" b="1" err="1">
                <a:solidFill>
                  <a:schemeClr val="tx1"/>
                </a:solidFill>
                <a:cs typeface="Arial"/>
              </a:rPr>
              <a:t>Nonstandardized</a:t>
            </a:r>
            <a:r>
              <a:rPr lang="en-US" b="1">
                <a:solidFill>
                  <a:schemeClr val="tx1"/>
                </a:solidFill>
                <a:cs typeface="Arial"/>
              </a:rPr>
              <a:t> or Standardized/Benchmark</a:t>
            </a:r>
          </a:p>
        </p:txBody>
      </p:sp>
    </p:spTree>
    <p:extLst>
      <p:ext uri="{BB962C8B-B14F-4D97-AF65-F5344CB8AC3E}">
        <p14:creationId xmlns:p14="http://schemas.microsoft.com/office/powerpoint/2010/main" val="101679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ED5B2E-1E78-9B45-9985-A7341935C325}"/>
              </a:ext>
            </a:extLst>
          </p:cNvPr>
          <p:cNvSpPr>
            <a:spLocks noGrp="1"/>
          </p:cNvSpPr>
          <p:nvPr>
            <p:ph type="title"/>
          </p:nvPr>
        </p:nvSpPr>
        <p:spPr/>
        <p:txBody>
          <a:bodyPr>
            <a:normAutofit/>
          </a:bodyPr>
          <a:lstStyle/>
          <a:p>
            <a:r>
              <a:rPr lang="en-US">
                <a:latin typeface="Tahoma"/>
                <a:ea typeface="Tahoma"/>
                <a:cs typeface="Tahoma"/>
              </a:rPr>
              <a:t>Student Logs Into the Test</a:t>
            </a:r>
            <a:endParaRPr lang="en-US"/>
          </a:p>
        </p:txBody>
      </p:sp>
      <p:sp>
        <p:nvSpPr>
          <p:cNvPr id="6" name="Text Placeholder 2">
            <a:extLst>
              <a:ext uri="{FF2B5EF4-FFF2-40B4-BE49-F238E27FC236}">
                <a16:creationId xmlns:a16="http://schemas.microsoft.com/office/drawing/2014/main" id="{1F1040DA-6821-CFA4-427B-C2F327B91410}"/>
              </a:ext>
            </a:extLst>
          </p:cNvPr>
          <p:cNvSpPr txBox="1">
            <a:spLocks/>
          </p:cNvSpPr>
          <p:nvPr/>
        </p:nvSpPr>
        <p:spPr>
          <a:xfrm>
            <a:off x="784352" y="3693028"/>
            <a:ext cx="7446723" cy="983164"/>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a:latin typeface="Poppinns"/>
                <a:cs typeface="Arial" panose="020B0604020202020204" pitchFamily="34" charset="0"/>
              </a:rPr>
              <a:t>The student’s logon credentials include the student’s personally identifiable information (PII), which is secure and is protected by federal privacy laws. </a:t>
            </a:r>
          </a:p>
        </p:txBody>
      </p:sp>
      <p:pic>
        <p:nvPicPr>
          <p:cNvPr id="7" name="Picture 6" descr="Student Testing Site Student Sign-In page">
            <a:extLst>
              <a:ext uri="{FF2B5EF4-FFF2-40B4-BE49-F238E27FC236}">
                <a16:creationId xmlns:a16="http://schemas.microsoft.com/office/drawing/2014/main" id="{E4EEE7BA-2200-6656-AF08-F92A10D6BF8B}"/>
              </a:ext>
            </a:extLst>
          </p:cNvPr>
          <p:cNvPicPr/>
          <p:nvPr/>
        </p:nvPicPr>
        <p:blipFill>
          <a:blip r:embed="rId3">
            <a:extLst>
              <a:ext uri="{28A0092B-C50C-407E-A947-70E740481C1C}">
                <a14:useLocalDpi xmlns:a14="http://schemas.microsoft.com/office/drawing/2010/main" val="0"/>
              </a:ext>
            </a:extLst>
          </a:blip>
          <a:stretch>
            <a:fillRect/>
          </a:stretch>
        </p:blipFill>
        <p:spPr>
          <a:xfrm>
            <a:off x="2679815" y="1008488"/>
            <a:ext cx="3784369" cy="2561429"/>
          </a:xfrm>
          <a:prstGeom prst="rect">
            <a:avLst/>
          </a:prstGeom>
          <a:ln>
            <a:solidFill>
              <a:schemeClr val="tx1"/>
            </a:solidFill>
          </a:ln>
        </p:spPr>
      </p:pic>
    </p:spTree>
    <p:extLst>
      <p:ext uri="{BB962C8B-B14F-4D97-AF65-F5344CB8AC3E}">
        <p14:creationId xmlns:p14="http://schemas.microsoft.com/office/powerpoint/2010/main" val="562370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DA36-9855-59B7-5515-B85B1A74D5C2}"/>
              </a:ext>
            </a:extLst>
          </p:cNvPr>
          <p:cNvSpPr>
            <a:spLocks noGrp="1"/>
          </p:cNvSpPr>
          <p:nvPr>
            <p:ph type="title"/>
          </p:nvPr>
        </p:nvSpPr>
        <p:spPr/>
        <p:txBody>
          <a:bodyPr/>
          <a:lstStyle/>
          <a:p>
            <a:r>
              <a:rPr lang="en-US"/>
              <a:t>Assigning Accessibility Resources</a:t>
            </a:r>
          </a:p>
        </p:txBody>
      </p:sp>
      <p:sp>
        <p:nvSpPr>
          <p:cNvPr id="3" name="Text Placeholder 2">
            <a:extLst>
              <a:ext uri="{FF2B5EF4-FFF2-40B4-BE49-F238E27FC236}">
                <a16:creationId xmlns:a16="http://schemas.microsoft.com/office/drawing/2014/main" id="{302A7898-5AB6-DEAE-979C-78A49904B11E}"/>
              </a:ext>
            </a:extLst>
          </p:cNvPr>
          <p:cNvSpPr>
            <a:spLocks noGrp="1"/>
          </p:cNvSpPr>
          <p:nvPr>
            <p:ph type="body" idx="13"/>
          </p:nvPr>
        </p:nvSpPr>
        <p:spPr>
          <a:xfrm>
            <a:off x="311700" y="952500"/>
            <a:ext cx="8520600" cy="1396130"/>
          </a:xfrm>
        </p:spPr>
        <p:txBody>
          <a:bodyPr>
            <a:normAutofit lnSpcReduction="10000"/>
          </a:bodyPr>
          <a:lstStyle/>
          <a:p>
            <a:r>
              <a:rPr lang="en-US"/>
              <a:t>The TA sets supports and accommodations at the time of testing.</a:t>
            </a:r>
          </a:p>
          <a:p>
            <a:r>
              <a:rPr lang="en-US"/>
              <a:t>Supports are NOT entered in TOMS</a:t>
            </a:r>
          </a:p>
          <a:p>
            <a:r>
              <a:rPr lang="en-US"/>
              <a:t>IA Administrators add supports BEFORE approving the student.</a:t>
            </a:r>
          </a:p>
          <a:p>
            <a:pPr lvl="1"/>
            <a:endParaRPr lang="en-US"/>
          </a:p>
          <a:p>
            <a:endParaRPr lang="en-US"/>
          </a:p>
        </p:txBody>
      </p:sp>
      <p:pic>
        <p:nvPicPr>
          <p:cNvPr id="7" name="Picture 2">
            <a:extLst>
              <a:ext uri="{FF2B5EF4-FFF2-40B4-BE49-F238E27FC236}">
                <a16:creationId xmlns:a16="http://schemas.microsoft.com/office/drawing/2014/main" id="{D337D3EB-00A0-5158-966A-756FD23C4F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7270" y="2348630"/>
            <a:ext cx="7343526" cy="22450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0124163-32F4-DC00-D956-C499BAECBE36}"/>
              </a:ext>
            </a:extLst>
          </p:cNvPr>
          <p:cNvSpPr/>
          <p:nvPr/>
        </p:nvSpPr>
        <p:spPr>
          <a:xfrm>
            <a:off x="6764632" y="4237014"/>
            <a:ext cx="470739" cy="4594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23208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ED5B2E-1E78-9B45-9985-A7341935C325}"/>
              </a:ext>
            </a:extLst>
          </p:cNvPr>
          <p:cNvSpPr>
            <a:spLocks noGrp="1"/>
          </p:cNvSpPr>
          <p:nvPr>
            <p:ph type="title"/>
          </p:nvPr>
        </p:nvSpPr>
        <p:spPr/>
        <p:txBody>
          <a:bodyPr>
            <a:normAutofit/>
          </a:bodyPr>
          <a:lstStyle/>
          <a:p>
            <a:r>
              <a:rPr lang="en-US">
                <a:latin typeface="Tahoma"/>
                <a:ea typeface="Tahoma"/>
                <a:cs typeface="Tahoma"/>
              </a:rPr>
              <a:t>Creating a Test Session cont.</a:t>
            </a:r>
            <a:endParaRPr lang="en-US"/>
          </a:p>
        </p:txBody>
      </p:sp>
      <p:pic>
        <p:nvPicPr>
          <p:cNvPr id="2" name="Picture 1">
            <a:extLst>
              <a:ext uri="{FF2B5EF4-FFF2-40B4-BE49-F238E27FC236}">
                <a16:creationId xmlns:a16="http://schemas.microsoft.com/office/drawing/2014/main" id="{8B9A5A0B-637E-E8A3-E4BC-8E12F4BE01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8" t="6334"/>
          <a:stretch/>
        </p:blipFill>
        <p:spPr>
          <a:xfrm>
            <a:off x="1119847" y="1067129"/>
            <a:ext cx="4149317" cy="3456741"/>
          </a:xfrm>
          <a:prstGeom prst="rect">
            <a:avLst/>
          </a:prstGeom>
          <a:effectLst>
            <a:outerShdw blurRad="292100" dist="139700" dir="2700000" algn="ctr" rotWithShape="0">
              <a:srgbClr val="000000">
                <a:alpha val="65000"/>
              </a:srgbClr>
            </a:outerShdw>
          </a:effectLst>
        </p:spPr>
      </p:pic>
      <p:pic>
        <p:nvPicPr>
          <p:cNvPr id="3" name="Picture 2">
            <a:extLst>
              <a:ext uri="{FF2B5EF4-FFF2-40B4-BE49-F238E27FC236}">
                <a16:creationId xmlns:a16="http://schemas.microsoft.com/office/drawing/2014/main" id="{16F41297-7105-1206-C366-E308BEEFCC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08804" y="3320712"/>
            <a:ext cx="4491757" cy="905837"/>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69561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E085D76-8935-5489-07A5-4EF83CBEE642}"/>
              </a:ext>
            </a:extLst>
          </p:cNvPr>
          <p:cNvSpPr>
            <a:spLocks noGrp="1"/>
          </p:cNvSpPr>
          <p:nvPr>
            <p:ph type="body" sz="quarter" idx="13"/>
          </p:nvPr>
        </p:nvSpPr>
        <p:spPr/>
        <p:txBody>
          <a:bodyPr lIns="91440" tIns="45720" rIns="91440" bIns="45720" anchor="b"/>
          <a:lstStyle/>
          <a:p>
            <a:r>
              <a:rPr lang="en-US">
                <a:latin typeface="Poppins"/>
                <a:cs typeface="Poppins"/>
              </a:rPr>
              <a:t>After Testing</a:t>
            </a:r>
            <a:endParaRPr lang="en-US"/>
          </a:p>
        </p:txBody>
      </p:sp>
      <p:sp>
        <p:nvSpPr>
          <p:cNvPr id="8" name="Text Placeholder 2">
            <a:extLst>
              <a:ext uri="{FF2B5EF4-FFF2-40B4-BE49-F238E27FC236}">
                <a16:creationId xmlns:a16="http://schemas.microsoft.com/office/drawing/2014/main" id="{BC6D1299-7650-5F36-12EC-937F326A3C8C}"/>
              </a:ext>
            </a:extLst>
          </p:cNvPr>
          <p:cNvSpPr>
            <a:spLocks noGrp="1"/>
          </p:cNvSpPr>
          <p:nvPr>
            <p:ph type="body" sz="quarter" idx="14"/>
          </p:nvPr>
        </p:nvSpPr>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Monitoring Test Completion</a:t>
            </a:r>
          </a:p>
        </p:txBody>
      </p:sp>
    </p:spTree>
    <p:extLst>
      <p:ext uri="{BB962C8B-B14F-4D97-AF65-F5344CB8AC3E}">
        <p14:creationId xmlns:p14="http://schemas.microsoft.com/office/powerpoint/2010/main" val="649006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18047D-6357-1643-8721-43B6F665C9F6}"/>
              </a:ext>
            </a:extLst>
          </p:cNvPr>
          <p:cNvSpPr/>
          <p:nvPr/>
        </p:nvSpPr>
        <p:spPr>
          <a:xfrm>
            <a:off x="321401" y="1232867"/>
            <a:ext cx="2080119" cy="1187604"/>
          </a:xfrm>
          <a:prstGeom prst="rect">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050">
                <a:cs typeface="Arial"/>
              </a:rPr>
              <a:t>Completion Status</a:t>
            </a:r>
          </a:p>
          <a:p>
            <a:pPr marL="171450" indent="-171450">
              <a:buFont typeface="Arial" panose="020B0604020202020204" pitchFamily="34" charset="0"/>
              <a:buChar char="•"/>
            </a:pPr>
            <a:r>
              <a:rPr lang="en-US" sz="1050">
                <a:cs typeface="Arial"/>
              </a:rPr>
              <a:t>This Report provides the most accurate and up-to-date results</a:t>
            </a:r>
            <a:endParaRPr lang="en-US" sz="1050">
              <a:cs typeface="Arial" panose="020B0604020202020204" pitchFamily="34" charset="0"/>
            </a:endParaRPr>
          </a:p>
          <a:p>
            <a:pPr marL="171450" indent="-171450">
              <a:buFont typeface="Arial" panose="020B0604020202020204" pitchFamily="34" charset="0"/>
              <a:buChar char="•"/>
            </a:pPr>
            <a:r>
              <a:rPr lang="en-US" sz="1050">
                <a:cs typeface="Arial"/>
              </a:rPr>
              <a:t>Monitor test completion status for ELPAC</a:t>
            </a:r>
            <a:endParaRPr lang="en-US" sz="1050">
              <a:cs typeface="Arial" panose="020B0604020202020204" pitchFamily="34" charset="0"/>
            </a:endParaRPr>
          </a:p>
        </p:txBody>
      </p:sp>
      <p:sp>
        <p:nvSpPr>
          <p:cNvPr id="2" name="Title 1">
            <a:extLst>
              <a:ext uri="{FF2B5EF4-FFF2-40B4-BE49-F238E27FC236}">
                <a16:creationId xmlns:a16="http://schemas.microsoft.com/office/drawing/2014/main" id="{A92E5DF2-22DB-34D2-50A4-44F414D8844F}"/>
              </a:ext>
            </a:extLst>
          </p:cNvPr>
          <p:cNvSpPr>
            <a:spLocks noGrp="1"/>
          </p:cNvSpPr>
          <p:nvPr>
            <p:ph type="title"/>
          </p:nvPr>
        </p:nvSpPr>
        <p:spPr>
          <a:noFill/>
        </p:spPr>
        <p:txBody>
          <a:bodyPr>
            <a:normAutofit/>
          </a:bodyPr>
          <a:lstStyle/>
          <a:p>
            <a:r>
              <a:rPr lang="en-US">
                <a:cs typeface="Arial"/>
              </a:rPr>
              <a:t>Completion Status</a:t>
            </a:r>
            <a:endParaRPr lang="en-US"/>
          </a:p>
        </p:txBody>
      </p:sp>
      <p:sp>
        <p:nvSpPr>
          <p:cNvPr id="16" name="Right Arrow 15">
            <a:extLst>
              <a:ext uri="{FF2B5EF4-FFF2-40B4-BE49-F238E27FC236}">
                <a16:creationId xmlns:a16="http://schemas.microsoft.com/office/drawing/2014/main" id="{B1AF0C7C-36D5-D14A-8E3F-7F3DF2893133}"/>
              </a:ext>
            </a:extLst>
          </p:cNvPr>
          <p:cNvSpPr/>
          <p:nvPr/>
        </p:nvSpPr>
        <p:spPr>
          <a:xfrm>
            <a:off x="2401520" y="4339986"/>
            <a:ext cx="342900" cy="45931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descr="A screenshot of a website&#10;&#10;Description automatically generated">
            <a:extLst>
              <a:ext uri="{FF2B5EF4-FFF2-40B4-BE49-F238E27FC236}">
                <a16:creationId xmlns:a16="http://schemas.microsoft.com/office/drawing/2014/main" id="{4B48245D-6FF9-27F4-F0C9-3586DFDDD9E6}"/>
              </a:ext>
            </a:extLst>
          </p:cNvPr>
          <p:cNvPicPr>
            <a:picLocks noChangeAspect="1"/>
          </p:cNvPicPr>
          <p:nvPr/>
        </p:nvPicPr>
        <p:blipFill>
          <a:blip r:embed="rId3"/>
          <a:stretch>
            <a:fillRect/>
          </a:stretch>
        </p:blipFill>
        <p:spPr>
          <a:xfrm>
            <a:off x="2779059" y="821799"/>
            <a:ext cx="5766660" cy="3857312"/>
          </a:xfrm>
          <a:prstGeom prst="rect">
            <a:avLst/>
          </a:prstGeom>
          <a:ln>
            <a:solidFill>
              <a:schemeClr val="tx1"/>
            </a:solidFill>
          </a:ln>
        </p:spPr>
      </p:pic>
    </p:spTree>
    <p:extLst>
      <p:ext uri="{BB962C8B-B14F-4D97-AF65-F5344CB8AC3E}">
        <p14:creationId xmlns:p14="http://schemas.microsoft.com/office/powerpoint/2010/main" val="3661531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C06A96-202C-2B4B-9A77-B111647BEA64}"/>
              </a:ext>
            </a:extLst>
          </p:cNvPr>
          <p:cNvSpPr>
            <a:spLocks noGrp="1"/>
          </p:cNvSpPr>
          <p:nvPr>
            <p:ph type="title"/>
          </p:nvPr>
        </p:nvSpPr>
        <p:spPr/>
        <p:txBody>
          <a:bodyPr>
            <a:normAutofit/>
          </a:bodyPr>
          <a:lstStyle/>
          <a:p>
            <a:r>
              <a:rPr lang="en-US"/>
              <a:t>Plan and Manage Testing Report</a:t>
            </a:r>
          </a:p>
        </p:txBody>
      </p:sp>
      <p:pic>
        <p:nvPicPr>
          <p:cNvPr id="12" name="Picture 11">
            <a:extLst>
              <a:ext uri="{FF2B5EF4-FFF2-40B4-BE49-F238E27FC236}">
                <a16:creationId xmlns:a16="http://schemas.microsoft.com/office/drawing/2014/main" id="{355226E0-F2F3-C841-A5D8-B5AC0B15D82B}"/>
              </a:ext>
            </a:extLst>
          </p:cNvPr>
          <p:cNvPicPr/>
          <p:nvPr/>
        </p:nvPicPr>
        <p:blipFill>
          <a:blip r:embed="rId3">
            <a:extLst>
              <a:ext uri="{28A0092B-C50C-407E-A947-70E740481C1C}">
                <a14:useLocalDpi xmlns:a14="http://schemas.microsoft.com/office/drawing/2010/main" val="0"/>
              </a:ext>
            </a:extLst>
          </a:blip>
          <a:stretch>
            <a:fillRect/>
          </a:stretch>
        </p:blipFill>
        <p:spPr>
          <a:xfrm>
            <a:off x="1462731" y="934589"/>
            <a:ext cx="2780824" cy="1995488"/>
          </a:xfrm>
          <a:prstGeom prst="rect">
            <a:avLst/>
          </a:prstGeom>
        </p:spPr>
      </p:pic>
      <p:pic>
        <p:nvPicPr>
          <p:cNvPr id="13" name="Picture 12">
            <a:extLst>
              <a:ext uri="{FF2B5EF4-FFF2-40B4-BE49-F238E27FC236}">
                <a16:creationId xmlns:a16="http://schemas.microsoft.com/office/drawing/2014/main" id="{1786F94A-12E0-484B-9C1C-DB071C39E561}"/>
              </a:ext>
            </a:extLst>
          </p:cNvPr>
          <p:cNvPicPr/>
          <p:nvPr/>
        </p:nvPicPr>
        <p:blipFill>
          <a:blip r:embed="rId4">
            <a:extLst>
              <a:ext uri="{28A0092B-C50C-407E-A947-70E740481C1C}">
                <a14:useLocalDpi xmlns:a14="http://schemas.microsoft.com/office/drawing/2010/main" val="0"/>
              </a:ext>
            </a:extLst>
          </a:blip>
          <a:stretch>
            <a:fillRect/>
          </a:stretch>
        </p:blipFill>
        <p:spPr>
          <a:xfrm>
            <a:off x="4572001" y="898301"/>
            <a:ext cx="3067565" cy="2047875"/>
          </a:xfrm>
          <a:prstGeom prst="rect">
            <a:avLst/>
          </a:prstGeom>
        </p:spPr>
      </p:pic>
      <p:pic>
        <p:nvPicPr>
          <p:cNvPr id="14" name="Picture 13">
            <a:extLst>
              <a:ext uri="{FF2B5EF4-FFF2-40B4-BE49-F238E27FC236}">
                <a16:creationId xmlns:a16="http://schemas.microsoft.com/office/drawing/2014/main" id="{5ADE7F4F-DB20-FF48-8BEE-326EBC7648A3}"/>
              </a:ext>
            </a:extLst>
          </p:cNvPr>
          <p:cNvPicPr/>
          <p:nvPr/>
        </p:nvPicPr>
        <p:blipFill>
          <a:blip r:embed="rId5">
            <a:extLst>
              <a:ext uri="{28A0092B-C50C-407E-A947-70E740481C1C}">
                <a14:useLocalDpi xmlns:a14="http://schemas.microsoft.com/office/drawing/2010/main" val="0"/>
              </a:ext>
            </a:extLst>
          </a:blip>
          <a:stretch>
            <a:fillRect/>
          </a:stretch>
        </p:blipFill>
        <p:spPr>
          <a:xfrm>
            <a:off x="2339340" y="3112863"/>
            <a:ext cx="3996143" cy="1671638"/>
          </a:xfrm>
          <a:prstGeom prst="rect">
            <a:avLst/>
          </a:prstGeom>
          <a:ln>
            <a:solidFill>
              <a:schemeClr val="tx1"/>
            </a:solidFill>
          </a:ln>
        </p:spPr>
      </p:pic>
      <p:sp>
        <p:nvSpPr>
          <p:cNvPr id="2" name="TextBox 1">
            <a:extLst>
              <a:ext uri="{FF2B5EF4-FFF2-40B4-BE49-F238E27FC236}">
                <a16:creationId xmlns:a16="http://schemas.microsoft.com/office/drawing/2014/main" id="{D7440CB0-C1C6-1047-8A49-5AA8CF5214C2}"/>
              </a:ext>
            </a:extLst>
          </p:cNvPr>
          <p:cNvSpPr txBox="1"/>
          <p:nvPr/>
        </p:nvSpPr>
        <p:spPr>
          <a:xfrm>
            <a:off x="1600200" y="1053652"/>
            <a:ext cx="260008" cy="253916"/>
          </a:xfrm>
          <a:prstGeom prst="rect">
            <a:avLst/>
          </a:prstGeom>
          <a:noFill/>
          <a:ln w="50800">
            <a:solidFill>
              <a:srgbClr val="FF0000"/>
            </a:solidFill>
          </a:ln>
        </p:spPr>
        <p:txBody>
          <a:bodyPr wrap="none" lIns="91440" tIns="45720" rIns="91440" bIns="45720" rtlCol="0" anchor="t">
            <a:spAutoFit/>
          </a:bodyPr>
          <a:lstStyle/>
          <a:p>
            <a:r>
              <a:rPr lang="en-US" sz="1050" b="1">
                <a:latin typeface="+mn-lt"/>
              </a:rPr>
              <a:t>1</a:t>
            </a:r>
          </a:p>
        </p:txBody>
      </p:sp>
      <p:sp>
        <p:nvSpPr>
          <p:cNvPr id="15" name="TextBox 14">
            <a:extLst>
              <a:ext uri="{FF2B5EF4-FFF2-40B4-BE49-F238E27FC236}">
                <a16:creationId xmlns:a16="http://schemas.microsoft.com/office/drawing/2014/main" id="{DCB44D02-0F9C-8F44-B13F-F103DE058969}"/>
              </a:ext>
            </a:extLst>
          </p:cNvPr>
          <p:cNvSpPr txBox="1"/>
          <p:nvPr/>
        </p:nvSpPr>
        <p:spPr>
          <a:xfrm>
            <a:off x="2300146" y="3184301"/>
            <a:ext cx="263214" cy="253916"/>
          </a:xfrm>
          <a:prstGeom prst="rect">
            <a:avLst/>
          </a:prstGeom>
          <a:noFill/>
          <a:ln w="50800">
            <a:solidFill>
              <a:srgbClr val="FF0000"/>
            </a:solidFill>
          </a:ln>
        </p:spPr>
        <p:txBody>
          <a:bodyPr wrap="none" lIns="91440" tIns="45720" rIns="91440" bIns="45720" rtlCol="0" anchor="t">
            <a:spAutoFit/>
          </a:bodyPr>
          <a:lstStyle/>
          <a:p>
            <a:r>
              <a:rPr lang="en-US" sz="1050" b="1">
                <a:latin typeface="+mn-lt"/>
              </a:rPr>
              <a:t>3</a:t>
            </a:r>
          </a:p>
        </p:txBody>
      </p:sp>
      <p:sp>
        <p:nvSpPr>
          <p:cNvPr id="16" name="TextBox 15">
            <a:extLst>
              <a:ext uri="{FF2B5EF4-FFF2-40B4-BE49-F238E27FC236}">
                <a16:creationId xmlns:a16="http://schemas.microsoft.com/office/drawing/2014/main" id="{7FD0886F-AB35-8C4C-A8DC-5670E51222C7}"/>
              </a:ext>
            </a:extLst>
          </p:cNvPr>
          <p:cNvSpPr txBox="1"/>
          <p:nvPr/>
        </p:nvSpPr>
        <p:spPr>
          <a:xfrm>
            <a:off x="4686300" y="1051893"/>
            <a:ext cx="242149" cy="253916"/>
          </a:xfrm>
          <a:prstGeom prst="rect">
            <a:avLst/>
          </a:prstGeom>
          <a:noFill/>
          <a:ln w="50800">
            <a:solidFill>
              <a:srgbClr val="FF0000"/>
            </a:solidFill>
          </a:ln>
        </p:spPr>
        <p:txBody>
          <a:bodyPr wrap="square" lIns="91440" tIns="45720" rIns="91440" bIns="45720" rtlCol="0" anchor="t">
            <a:spAutoFit/>
          </a:bodyPr>
          <a:lstStyle/>
          <a:p>
            <a:r>
              <a:rPr lang="en-US" sz="1050" b="1">
                <a:latin typeface="+mn-lt"/>
              </a:rPr>
              <a:t>2</a:t>
            </a:r>
          </a:p>
        </p:txBody>
      </p:sp>
      <p:sp>
        <p:nvSpPr>
          <p:cNvPr id="9" name="Right Arrow 8">
            <a:extLst>
              <a:ext uri="{FF2B5EF4-FFF2-40B4-BE49-F238E27FC236}">
                <a16:creationId xmlns:a16="http://schemas.microsoft.com/office/drawing/2014/main" id="{B1AF0C7C-36D5-D14A-8E3F-7F3DF2893133}"/>
              </a:ext>
            </a:extLst>
          </p:cNvPr>
          <p:cNvSpPr/>
          <p:nvPr/>
        </p:nvSpPr>
        <p:spPr>
          <a:xfrm>
            <a:off x="2190724" y="3719024"/>
            <a:ext cx="342900" cy="45931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Box 2">
            <a:extLst>
              <a:ext uri="{FF2B5EF4-FFF2-40B4-BE49-F238E27FC236}">
                <a16:creationId xmlns:a16="http://schemas.microsoft.com/office/drawing/2014/main" id="{C5F9C50E-58A6-CBC1-F77A-4767BBDD76CF}"/>
              </a:ext>
            </a:extLst>
          </p:cNvPr>
          <p:cNvSpPr txBox="1"/>
          <p:nvPr/>
        </p:nvSpPr>
        <p:spPr>
          <a:xfrm>
            <a:off x="2682239" y="3805331"/>
            <a:ext cx="3471978" cy="230832"/>
          </a:xfrm>
          <a:prstGeom prst="rect">
            <a:avLst/>
          </a:prstGeom>
          <a:noFill/>
          <a:ln w="50800">
            <a:solidFill>
              <a:srgbClr val="FF0000"/>
            </a:solidFill>
          </a:ln>
        </p:spPr>
        <p:txBody>
          <a:bodyPr wrap="square" lIns="68580" tIns="34290" rIns="68580" bIns="34290" rtlCol="0" anchor="t">
            <a:spAutoFit/>
          </a:bodyPr>
          <a:lstStyle/>
          <a:p>
            <a:endParaRPr lang="en-US" sz="1050"/>
          </a:p>
        </p:txBody>
      </p:sp>
    </p:spTree>
    <p:extLst>
      <p:ext uri="{BB962C8B-B14F-4D97-AF65-F5344CB8AC3E}">
        <p14:creationId xmlns:p14="http://schemas.microsoft.com/office/powerpoint/2010/main" val="2334794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3965925-5E1D-8215-B1A7-BBDEC46026A9}"/>
              </a:ext>
            </a:extLst>
          </p:cNvPr>
          <p:cNvPicPr>
            <a:picLocks noChangeAspect="1"/>
          </p:cNvPicPr>
          <p:nvPr/>
        </p:nvPicPr>
        <p:blipFill>
          <a:blip r:embed="rId3"/>
          <a:stretch>
            <a:fillRect/>
          </a:stretch>
        </p:blipFill>
        <p:spPr>
          <a:xfrm>
            <a:off x="1195886" y="879793"/>
            <a:ext cx="6521923" cy="3921296"/>
          </a:xfrm>
          <a:prstGeom prst="rect">
            <a:avLst/>
          </a:prstGeom>
          <a:ln>
            <a:solidFill>
              <a:schemeClr val="tx1"/>
            </a:solidFill>
          </a:ln>
        </p:spPr>
      </p:pic>
      <p:sp>
        <p:nvSpPr>
          <p:cNvPr id="4" name="Title 1">
            <a:extLst>
              <a:ext uri="{FF2B5EF4-FFF2-40B4-BE49-F238E27FC236}">
                <a16:creationId xmlns:a16="http://schemas.microsoft.com/office/drawing/2014/main" id="{44A3F55F-45D4-B046-B92E-ECB311B98520}"/>
              </a:ext>
            </a:extLst>
          </p:cNvPr>
          <p:cNvSpPr>
            <a:spLocks noGrp="1"/>
          </p:cNvSpPr>
          <p:nvPr>
            <p:ph type="title"/>
          </p:nvPr>
        </p:nvSpPr>
        <p:spPr>
          <a:noFill/>
        </p:spPr>
        <p:txBody>
          <a:bodyPr>
            <a:normAutofit/>
          </a:bodyPr>
          <a:lstStyle/>
          <a:p>
            <a:r>
              <a:rPr lang="en-US"/>
              <a:t>Plan and Manage Testing Report</a:t>
            </a:r>
          </a:p>
        </p:txBody>
      </p:sp>
      <p:sp>
        <p:nvSpPr>
          <p:cNvPr id="9" name="TextBox 8">
            <a:extLst>
              <a:ext uri="{FF2B5EF4-FFF2-40B4-BE49-F238E27FC236}">
                <a16:creationId xmlns:a16="http://schemas.microsoft.com/office/drawing/2014/main" id="{81B67910-D724-DB2E-F2E7-403F136F8EAD}"/>
              </a:ext>
            </a:extLst>
          </p:cNvPr>
          <p:cNvSpPr txBox="1"/>
          <p:nvPr/>
        </p:nvSpPr>
        <p:spPr>
          <a:xfrm>
            <a:off x="2648855" y="1590295"/>
            <a:ext cx="1250708" cy="407804"/>
          </a:xfrm>
          <a:prstGeom prst="rect">
            <a:avLst/>
          </a:prstGeom>
          <a:solidFill>
            <a:srgbClr val="00B0F0"/>
          </a:solidFill>
          <a:ln>
            <a:solidFill>
              <a:schemeClr val="tx1"/>
            </a:solidFill>
          </a:ln>
        </p:spPr>
        <p:txBody>
          <a:bodyPr wrap="square" lIns="68580" tIns="34290" rIns="68580" bIns="34290" rtlCol="0" anchor="t">
            <a:spAutoFit/>
          </a:bodyPr>
          <a:lstStyle/>
          <a:p>
            <a:pPr algn="ctr"/>
            <a:r>
              <a:rPr lang="en-US" sz="1100">
                <a:latin typeface="+mn-lt"/>
              </a:rPr>
              <a:t>Your school populates</a:t>
            </a:r>
          </a:p>
        </p:txBody>
      </p:sp>
      <p:sp>
        <p:nvSpPr>
          <p:cNvPr id="10" name="Speech Bubble: Rectangle 7">
            <a:extLst>
              <a:ext uri="{FF2B5EF4-FFF2-40B4-BE49-F238E27FC236}">
                <a16:creationId xmlns:a16="http://schemas.microsoft.com/office/drawing/2014/main" id="{FBEEA521-07A6-4745-A402-1D452B339C1A}"/>
              </a:ext>
            </a:extLst>
          </p:cNvPr>
          <p:cNvSpPr/>
          <p:nvPr/>
        </p:nvSpPr>
        <p:spPr>
          <a:xfrm>
            <a:off x="95553" y="2764696"/>
            <a:ext cx="1272137" cy="879689"/>
          </a:xfrm>
          <a:prstGeom prst="wedgeRectCallout">
            <a:avLst>
              <a:gd name="adj1" fmla="val 67057"/>
              <a:gd name="adj2" fmla="val 4753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14350" fontAlgn="base">
              <a:spcBef>
                <a:spcPct val="0"/>
              </a:spcBef>
              <a:spcAft>
                <a:spcPct val="0"/>
              </a:spcAft>
            </a:pPr>
            <a:r>
              <a:rPr lang="en-US" sz="1100">
                <a:solidFill>
                  <a:srgbClr val="000000"/>
                </a:solidFill>
                <a:cs typeface="Arial" panose="020B0604020202020204" pitchFamily="34" charset="0"/>
              </a:rPr>
              <a:t>2. Select the first radio button: students who </a:t>
            </a:r>
            <a:r>
              <a:rPr lang="en-US" sz="1100" b="1">
                <a:solidFill>
                  <a:srgbClr val="000000"/>
                </a:solidFill>
                <a:cs typeface="Arial" panose="020B0604020202020204" pitchFamily="34" charset="0"/>
              </a:rPr>
              <a:t>HAVE COMPLETED</a:t>
            </a:r>
          </a:p>
        </p:txBody>
      </p:sp>
      <p:sp>
        <p:nvSpPr>
          <p:cNvPr id="14" name="Speech Bubble: Rectangle 7">
            <a:extLst>
              <a:ext uri="{FF2B5EF4-FFF2-40B4-BE49-F238E27FC236}">
                <a16:creationId xmlns:a16="http://schemas.microsoft.com/office/drawing/2014/main" id="{FBEEA521-07A6-4745-A402-1D452B339C1A}"/>
              </a:ext>
            </a:extLst>
          </p:cNvPr>
          <p:cNvSpPr/>
          <p:nvPr/>
        </p:nvSpPr>
        <p:spPr>
          <a:xfrm>
            <a:off x="2811630" y="2573066"/>
            <a:ext cx="1087165" cy="383260"/>
          </a:xfrm>
          <a:prstGeom prst="wedgeRectCallout">
            <a:avLst>
              <a:gd name="adj1" fmla="val -32864"/>
              <a:gd name="adj2" fmla="val 10726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14350" fontAlgn="base">
              <a:spcBef>
                <a:spcPct val="0"/>
              </a:spcBef>
              <a:spcAft>
                <a:spcPct val="0"/>
              </a:spcAft>
            </a:pPr>
            <a:r>
              <a:rPr lang="en-US" sz="1100">
                <a:solidFill>
                  <a:srgbClr val="000000"/>
                </a:solidFill>
                <a:cs typeface="Arial" panose="020B0604020202020204" pitchFamily="34" charset="0"/>
              </a:rPr>
              <a:t>1. Select Test</a:t>
            </a:r>
          </a:p>
        </p:txBody>
      </p:sp>
      <p:sp>
        <p:nvSpPr>
          <p:cNvPr id="16" name="Speech Bubble: Rectangle 7">
            <a:extLst>
              <a:ext uri="{FF2B5EF4-FFF2-40B4-BE49-F238E27FC236}">
                <a16:creationId xmlns:a16="http://schemas.microsoft.com/office/drawing/2014/main" id="{FBEEA521-07A6-4745-A402-1D452B339C1A}"/>
              </a:ext>
            </a:extLst>
          </p:cNvPr>
          <p:cNvSpPr/>
          <p:nvPr/>
        </p:nvSpPr>
        <p:spPr>
          <a:xfrm>
            <a:off x="5293407" y="4356763"/>
            <a:ext cx="1501789" cy="445263"/>
          </a:xfrm>
          <a:prstGeom prst="wedgeRectCallout">
            <a:avLst>
              <a:gd name="adj1" fmla="val -67056"/>
              <a:gd name="adj2" fmla="val 2230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514350" fontAlgn="base">
              <a:spcBef>
                <a:spcPct val="0"/>
              </a:spcBef>
              <a:spcAft>
                <a:spcPct val="0"/>
              </a:spcAft>
            </a:pPr>
            <a:r>
              <a:rPr lang="en-US" sz="1100">
                <a:solidFill>
                  <a:srgbClr val="000000"/>
                </a:solidFill>
                <a:cs typeface="Arial" panose="020B0604020202020204" pitchFamily="34" charset="0"/>
              </a:rPr>
              <a:t>3. Generate (View) or Export Report</a:t>
            </a:r>
          </a:p>
        </p:txBody>
      </p:sp>
    </p:spTree>
    <p:extLst>
      <p:ext uri="{BB962C8B-B14F-4D97-AF65-F5344CB8AC3E}">
        <p14:creationId xmlns:p14="http://schemas.microsoft.com/office/powerpoint/2010/main" val="2297268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E085D76-8935-5489-07A5-4EF83CBEE642}"/>
              </a:ext>
            </a:extLst>
          </p:cNvPr>
          <p:cNvSpPr>
            <a:spLocks noGrp="1"/>
          </p:cNvSpPr>
          <p:nvPr>
            <p:ph type="body" sz="quarter" idx="13"/>
          </p:nvPr>
        </p:nvSpPr>
        <p:spPr/>
        <p:txBody>
          <a:bodyPr lIns="91440" tIns="45720" rIns="91440" bIns="45720" anchor="b"/>
          <a:lstStyle/>
          <a:p>
            <a:r>
              <a:rPr lang="en-US">
                <a:latin typeface="Poppins"/>
                <a:cs typeface="Poppins"/>
              </a:rPr>
              <a:t>After Testing</a:t>
            </a:r>
            <a:endParaRPr lang="en-US"/>
          </a:p>
        </p:txBody>
      </p:sp>
      <p:sp>
        <p:nvSpPr>
          <p:cNvPr id="8" name="Text Placeholder 2">
            <a:extLst>
              <a:ext uri="{FF2B5EF4-FFF2-40B4-BE49-F238E27FC236}">
                <a16:creationId xmlns:a16="http://schemas.microsoft.com/office/drawing/2014/main" id="{BC6D1299-7650-5F36-12EC-937F326A3C8C}"/>
              </a:ext>
            </a:extLst>
          </p:cNvPr>
          <p:cNvSpPr>
            <a:spLocks noGrp="1"/>
          </p:cNvSpPr>
          <p:nvPr>
            <p:ph type="body" sz="quarter" idx="14"/>
          </p:nvPr>
        </p:nvSpPr>
        <p:spPr/>
        <p:txBody>
          <a:bodyPr lIns="91440" tIns="45720" rIns="91440" bIns="45720" anchor="t"/>
          <a:lstStyle/>
          <a:p>
            <a:pPr marL="457200" indent="-457200">
              <a:spcAft>
                <a:spcPts val="600"/>
              </a:spcAft>
              <a:buClr>
                <a:schemeClr val="bg1"/>
              </a:buClr>
              <a:buFont typeface="Wingdings" panose="05000000000000000000" pitchFamily="2" charset="2"/>
              <a:buChar char="þ"/>
            </a:pPr>
            <a:r>
              <a:rPr lang="en-US" b="0">
                <a:latin typeface="Poppins"/>
                <a:cs typeface="Poppins"/>
              </a:rPr>
              <a:t>California Educator Reporting System (CERS)</a:t>
            </a:r>
            <a:endParaRPr lang="en-US"/>
          </a:p>
        </p:txBody>
      </p:sp>
    </p:spTree>
    <p:extLst>
      <p:ext uri="{BB962C8B-B14F-4D97-AF65-F5344CB8AC3E}">
        <p14:creationId xmlns:p14="http://schemas.microsoft.com/office/powerpoint/2010/main" val="1040481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ED5B2E-1E78-9B45-9985-A7341935C325}"/>
              </a:ext>
            </a:extLst>
          </p:cNvPr>
          <p:cNvSpPr>
            <a:spLocks noGrp="1"/>
          </p:cNvSpPr>
          <p:nvPr>
            <p:ph type="title"/>
          </p:nvPr>
        </p:nvSpPr>
        <p:spPr>
          <a:xfrm>
            <a:off x="41375" y="150"/>
            <a:ext cx="8801836" cy="773400"/>
          </a:xfrm>
        </p:spPr>
        <p:txBody>
          <a:bodyPr>
            <a:normAutofit/>
          </a:bodyPr>
          <a:lstStyle/>
          <a:p>
            <a:r>
              <a:rPr lang="en-US">
                <a:latin typeface="Tahoma"/>
                <a:ea typeface="Tahoma"/>
                <a:cs typeface="Tahoma"/>
              </a:rPr>
              <a:t>California Educator Reporting System (CERS)</a:t>
            </a:r>
            <a:endParaRPr lang="en-US"/>
          </a:p>
        </p:txBody>
      </p:sp>
      <p:sp>
        <p:nvSpPr>
          <p:cNvPr id="4" name="Text Placeholder 3">
            <a:extLst>
              <a:ext uri="{FF2B5EF4-FFF2-40B4-BE49-F238E27FC236}">
                <a16:creationId xmlns:a16="http://schemas.microsoft.com/office/drawing/2014/main" id="{34A4B1D0-E1BB-90B7-557A-858355F5D59F}"/>
              </a:ext>
            </a:extLst>
          </p:cNvPr>
          <p:cNvSpPr>
            <a:spLocks noGrp="1"/>
          </p:cNvSpPr>
          <p:nvPr>
            <p:ph type="body" idx="13"/>
          </p:nvPr>
        </p:nvSpPr>
        <p:spPr/>
        <p:txBody>
          <a:bodyPr/>
          <a:lstStyle/>
          <a:p>
            <a:endParaRPr lang="en-US"/>
          </a:p>
        </p:txBody>
      </p:sp>
      <p:graphicFrame>
        <p:nvGraphicFramePr>
          <p:cNvPr id="3" name="Content Placeholder 9">
            <a:extLst>
              <a:ext uri="{FF2B5EF4-FFF2-40B4-BE49-F238E27FC236}">
                <a16:creationId xmlns:a16="http://schemas.microsoft.com/office/drawing/2014/main" id="{4AB661ED-6BA0-558F-DBE8-60EC4228FDA1}"/>
              </a:ext>
            </a:extLst>
          </p:cNvPr>
          <p:cNvGraphicFramePr>
            <a:graphicFrameLocks/>
          </p:cNvGraphicFramePr>
          <p:nvPr>
            <p:extLst>
              <p:ext uri="{D42A27DB-BD31-4B8C-83A1-F6EECF244321}">
                <p14:modId xmlns:p14="http://schemas.microsoft.com/office/powerpoint/2010/main" val="1783230289"/>
              </p:ext>
            </p:extLst>
          </p:nvPr>
        </p:nvGraphicFramePr>
        <p:xfrm>
          <a:off x="433137" y="1026697"/>
          <a:ext cx="8410074" cy="3545307"/>
        </p:xfrm>
        <a:graphic>
          <a:graphicData uri="http://schemas.openxmlformats.org/drawingml/2006/table">
            <a:tbl>
              <a:tblPr firstRow="1" firstCol="1" bandRow="1">
                <a:tableStyleId>{5C22544A-7EE6-4342-B048-85BDC9FD1C3A}</a:tableStyleId>
              </a:tblPr>
              <a:tblGrid>
                <a:gridCol w="8410074">
                  <a:extLst>
                    <a:ext uri="{9D8B030D-6E8A-4147-A177-3AD203B41FA5}">
                      <a16:colId xmlns:a16="http://schemas.microsoft.com/office/drawing/2014/main" val="20000"/>
                    </a:ext>
                  </a:extLst>
                </a:gridCol>
              </a:tblGrid>
              <a:tr h="408327">
                <a:tc>
                  <a:txBody>
                    <a:bodyPr/>
                    <a:lstStyle/>
                    <a:p>
                      <a:pPr marL="0" marR="0" algn="ctr">
                        <a:lnSpc>
                          <a:spcPct val="107000"/>
                        </a:lnSpc>
                        <a:spcBef>
                          <a:spcPts val="0"/>
                        </a:spcBef>
                        <a:spcAft>
                          <a:spcPts val="0"/>
                        </a:spcAft>
                      </a:pPr>
                      <a:r>
                        <a:rPr lang="en-US" sz="1600" b="1">
                          <a:solidFill>
                            <a:schemeClr val="bg1"/>
                          </a:solidFill>
                          <a:effectLst/>
                          <a:latin typeface="Arial" panose="020B0604020202020204" pitchFamily="34" charset="0"/>
                          <a:cs typeface="Arial" panose="020B0604020202020204" pitchFamily="34" charset="0"/>
                        </a:rPr>
                        <a:t>Assessment Name</a:t>
                      </a:r>
                      <a:endPar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3261" marR="43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408327">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Interim Assessments</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61" marR="43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9040">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English Language Proficiency Assessments for California (ELPAC)</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61" marR="43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08327">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Summative ELA and Mathematics</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61" marR="43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9040">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California</a:t>
                      </a:r>
                      <a:r>
                        <a:rPr lang="en-US" sz="1600" b="0" baseline="0">
                          <a:solidFill>
                            <a:schemeClr val="tx1"/>
                          </a:solidFill>
                          <a:effectLst/>
                          <a:latin typeface="Arial" panose="020B0604020202020204" pitchFamily="34" charset="0"/>
                          <a:cs typeface="Arial" panose="020B0604020202020204" pitchFamily="34" charset="0"/>
                        </a:rPr>
                        <a:t> Alternate Assessment (CAA)</a:t>
                      </a:r>
                      <a:r>
                        <a:rPr lang="en-US" sz="1600" b="0">
                          <a:solidFill>
                            <a:schemeClr val="tx1"/>
                          </a:solidFill>
                          <a:effectLst/>
                          <a:latin typeface="Arial" panose="020B0604020202020204" pitchFamily="34" charset="0"/>
                          <a:cs typeface="Arial" panose="020B0604020202020204" pitchFamily="34" charset="0"/>
                        </a:rPr>
                        <a:t> Summative ELA and Math</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61" marR="43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408327">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California Spanish Assessment (CSA)</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61" marR="43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08327">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California Science Test (CAST)</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61" marR="43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292796">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CAA Science</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61" marR="43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2796">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Alternate ELPAC</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61" marR="43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84704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6524B0-5368-F23D-81D9-BC5659617B30}"/>
              </a:ext>
            </a:extLst>
          </p:cNvPr>
          <p:cNvSpPr>
            <a:spLocks noGrp="1"/>
          </p:cNvSpPr>
          <p:nvPr>
            <p:ph type="title"/>
          </p:nvPr>
        </p:nvSpPr>
        <p:spPr/>
        <p:txBody>
          <a:bodyPr lIns="68580" tIns="34290" rIns="68580" bIns="34290" anchor="ctr">
            <a:normAutofit/>
          </a:bodyPr>
          <a:lstStyle/>
          <a:p>
            <a:pPr>
              <a:lnSpc>
                <a:spcPct val="90000"/>
              </a:lnSpc>
            </a:pPr>
            <a:r>
              <a:rPr lang="en-US"/>
              <a:t>ELPAC Interim Assessments</a:t>
            </a:r>
          </a:p>
        </p:txBody>
      </p:sp>
      <p:sp>
        <p:nvSpPr>
          <p:cNvPr id="5" name="Text Placeholder 4">
            <a:extLst>
              <a:ext uri="{FF2B5EF4-FFF2-40B4-BE49-F238E27FC236}">
                <a16:creationId xmlns:a16="http://schemas.microsoft.com/office/drawing/2014/main" id="{2F468590-B8C5-A337-5EA9-7927801ACE4C}"/>
              </a:ext>
            </a:extLst>
          </p:cNvPr>
          <p:cNvSpPr>
            <a:spLocks noGrp="1"/>
          </p:cNvSpPr>
          <p:nvPr>
            <p:ph type="body" idx="1"/>
          </p:nvPr>
        </p:nvSpPr>
        <p:spPr>
          <a:xfrm>
            <a:off x="311700" y="935692"/>
            <a:ext cx="8488278" cy="3793834"/>
          </a:xfrm>
        </p:spPr>
        <p:txBody>
          <a:bodyPr/>
          <a:lstStyle/>
          <a:p>
            <a:pPr>
              <a:lnSpc>
                <a:spcPct val="90000"/>
              </a:lnSpc>
              <a:spcBef>
                <a:spcPts val="700"/>
              </a:spcBef>
            </a:pPr>
            <a:r>
              <a:rPr lang="en-US" sz="1800">
                <a:latin typeface="Poppins"/>
                <a:cs typeface="Arial"/>
              </a:rPr>
              <a:t>IAs provide meaningful information for gauging student progress toward mastery of the skills measured by the summative assessments. </a:t>
            </a:r>
            <a:endParaRPr lang="en-US"/>
          </a:p>
          <a:p>
            <a:pPr>
              <a:lnSpc>
                <a:spcPct val="90000"/>
              </a:lnSpc>
              <a:spcBef>
                <a:spcPts val="700"/>
              </a:spcBef>
            </a:pPr>
            <a:r>
              <a:rPr lang="en-US" sz="1800">
                <a:latin typeface="Poppins"/>
                <a:cs typeface="Arial"/>
              </a:rPr>
              <a:t>Interim assessments provide an additional opportunity to try out accessibility supports with students and actual test items to evaluate effectiveness.</a:t>
            </a:r>
            <a:endParaRPr lang="en-US" sz="1800">
              <a:latin typeface="Poppins"/>
            </a:endParaRPr>
          </a:p>
          <a:p>
            <a:pPr>
              <a:lnSpc>
                <a:spcPct val="120000"/>
              </a:lnSpc>
              <a:spcAft>
                <a:spcPts val="450"/>
              </a:spcAft>
            </a:pPr>
            <a:r>
              <a:rPr lang="en-US" sz="1800">
                <a:latin typeface="Poppins"/>
                <a:cs typeface="Arial"/>
              </a:rPr>
              <a:t>The Interim Assessments can be used in multiple ways:</a:t>
            </a:r>
          </a:p>
          <a:p>
            <a:pPr marL="939800" lvl="1" indent="-342900">
              <a:lnSpc>
                <a:spcPct val="120000"/>
              </a:lnSpc>
              <a:spcAft>
                <a:spcPts val="450"/>
              </a:spcAft>
              <a:buAutoNum type="arabicPeriod"/>
            </a:pPr>
            <a:r>
              <a:rPr lang="en-US">
                <a:latin typeface="Poppins"/>
                <a:cs typeface="Arial"/>
              </a:rPr>
              <a:t>Support student learning</a:t>
            </a:r>
          </a:p>
          <a:p>
            <a:pPr lvl="2">
              <a:lnSpc>
                <a:spcPct val="120000"/>
              </a:lnSpc>
              <a:spcAft>
                <a:spcPts val="450"/>
              </a:spcAft>
              <a:buFont typeface="Wingdings" panose="020B0604020202020204" pitchFamily="34" charset="0"/>
              <a:buChar char="§"/>
            </a:pPr>
            <a:r>
              <a:rPr lang="en-US" sz="1400">
                <a:latin typeface="Poppins"/>
                <a:cs typeface="Arial"/>
              </a:rPr>
              <a:t>Used during daily instruction</a:t>
            </a:r>
          </a:p>
          <a:p>
            <a:pPr marL="939800" lvl="1" indent="-342900">
              <a:lnSpc>
                <a:spcPct val="120000"/>
              </a:lnSpc>
              <a:spcAft>
                <a:spcPts val="450"/>
              </a:spcAft>
              <a:buAutoNum type="arabicPeriod"/>
            </a:pPr>
            <a:r>
              <a:rPr lang="en-US">
                <a:latin typeface="Poppins"/>
                <a:cs typeface="Arial"/>
              </a:rPr>
              <a:t>Monitor Student Progress</a:t>
            </a:r>
          </a:p>
          <a:p>
            <a:pPr lvl="2">
              <a:lnSpc>
                <a:spcPct val="120000"/>
              </a:lnSpc>
              <a:spcAft>
                <a:spcPts val="450"/>
              </a:spcAft>
              <a:buFont typeface="Wingdings" panose="020B0604020202020204" pitchFamily="34" charset="0"/>
              <a:buChar char="§"/>
            </a:pPr>
            <a:r>
              <a:rPr lang="en-US" sz="1400">
                <a:latin typeface="Poppins"/>
                <a:cs typeface="Arial"/>
              </a:rPr>
              <a:t>Administered after a period of instruction</a:t>
            </a:r>
          </a:p>
          <a:p>
            <a:pPr marL="939800" lvl="1" indent="-342900">
              <a:lnSpc>
                <a:spcPct val="120000"/>
              </a:lnSpc>
              <a:spcAft>
                <a:spcPts val="450"/>
              </a:spcAft>
              <a:buAutoNum type="arabicPeriod"/>
            </a:pPr>
            <a:r>
              <a:rPr lang="en-US">
                <a:latin typeface="Poppins"/>
                <a:cs typeface="Arial"/>
              </a:rPr>
              <a:t>Used by school and district staff for professional development</a:t>
            </a:r>
          </a:p>
          <a:p>
            <a:pPr marL="939800" lvl="1" indent="-342900">
              <a:lnSpc>
                <a:spcPct val="120000"/>
              </a:lnSpc>
              <a:spcAft>
                <a:spcPts val="450"/>
              </a:spcAft>
              <a:buAutoNum type="arabicPeriod"/>
            </a:pPr>
            <a:endParaRPr lang="en-US">
              <a:cs typeface="Arial"/>
            </a:endParaRPr>
          </a:p>
          <a:p>
            <a:pPr marL="939800" lvl="1" indent="-342900">
              <a:lnSpc>
                <a:spcPct val="120000"/>
              </a:lnSpc>
              <a:spcAft>
                <a:spcPts val="450"/>
              </a:spcAft>
              <a:buFont typeface="Courier New" panose="02070309020205020404" pitchFamily="49" charset="0"/>
              <a:buAutoNum type="arabicPeriod"/>
            </a:pPr>
            <a:endParaRPr lang="en-US">
              <a:cs typeface="Arial"/>
            </a:endParaRPr>
          </a:p>
          <a:p>
            <a:endParaRPr lang="en-US"/>
          </a:p>
        </p:txBody>
      </p:sp>
    </p:spTree>
    <p:extLst>
      <p:ext uri="{BB962C8B-B14F-4D97-AF65-F5344CB8AC3E}">
        <p14:creationId xmlns:p14="http://schemas.microsoft.com/office/powerpoint/2010/main" val="2191904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ED5B2E-1E78-9B45-9985-A7341935C325}"/>
              </a:ext>
            </a:extLst>
          </p:cNvPr>
          <p:cNvSpPr>
            <a:spLocks noGrp="1"/>
          </p:cNvSpPr>
          <p:nvPr>
            <p:ph type="title"/>
          </p:nvPr>
        </p:nvSpPr>
        <p:spPr/>
        <p:txBody>
          <a:bodyPr>
            <a:normAutofit fontScale="90000"/>
          </a:bodyPr>
          <a:lstStyle/>
          <a:p>
            <a:r>
              <a:rPr lang="en-US">
                <a:latin typeface="Tahoma"/>
                <a:ea typeface="Tahoma"/>
                <a:cs typeface="Tahoma"/>
              </a:rPr>
              <a:t>California Educator Reporting System (CERS) Cont.</a:t>
            </a:r>
            <a:endParaRPr lang="en-US"/>
          </a:p>
        </p:txBody>
      </p:sp>
      <p:sp>
        <p:nvSpPr>
          <p:cNvPr id="2" name="TextBox 1">
            <a:extLst>
              <a:ext uri="{FF2B5EF4-FFF2-40B4-BE49-F238E27FC236}">
                <a16:creationId xmlns:a16="http://schemas.microsoft.com/office/drawing/2014/main" id="{EBB1EED3-9D92-EB10-D283-7DDC388EAAF2}"/>
              </a:ext>
            </a:extLst>
          </p:cNvPr>
          <p:cNvSpPr txBox="1"/>
          <p:nvPr/>
        </p:nvSpPr>
        <p:spPr>
          <a:xfrm>
            <a:off x="533400" y="3192055"/>
            <a:ext cx="8061081" cy="1169551"/>
          </a:xfrm>
          <a:prstGeom prst="rect">
            <a:avLst/>
          </a:prstGeom>
          <a:noFill/>
          <a:ln>
            <a:solidFill>
              <a:srgbClr val="FF0000"/>
            </a:solidFill>
          </a:ln>
        </p:spPr>
        <p:txBody>
          <a:bodyPr wrap="square" lIns="91440" tIns="45720" rIns="91440" bIns="45720" rtlCol="0" anchor="t">
            <a:spAutoFit/>
          </a:bodyPr>
          <a:lstStyle/>
          <a:p>
            <a:pPr>
              <a:spcAft>
                <a:spcPts val="600"/>
              </a:spcAft>
            </a:pPr>
            <a:r>
              <a:rPr lang="en-US">
                <a:latin typeface="Tahoma"/>
                <a:ea typeface="Tahoma"/>
                <a:cs typeface="Tahoma"/>
              </a:rPr>
              <a:t>Access the </a:t>
            </a:r>
            <a:r>
              <a:rPr lang="en-US" b="1" i="1">
                <a:latin typeface="Tahoma"/>
                <a:ea typeface="Tahoma"/>
                <a:cs typeface="Tahoma"/>
              </a:rPr>
              <a:t>Understanding the Reporting System for Educators </a:t>
            </a:r>
            <a:r>
              <a:rPr lang="en-US" i="1">
                <a:latin typeface="Tahoma"/>
                <a:ea typeface="Tahoma"/>
                <a:cs typeface="Tahoma"/>
              </a:rPr>
              <a:t>or </a:t>
            </a:r>
            <a:r>
              <a:rPr lang="en-US" b="1" i="1">
                <a:latin typeface="Tahoma"/>
                <a:ea typeface="Tahoma"/>
                <a:cs typeface="Tahoma"/>
              </a:rPr>
              <a:t>Understanding the Reporting System for Educators </a:t>
            </a:r>
            <a:r>
              <a:rPr lang="en-US">
                <a:latin typeface="Tahoma"/>
                <a:ea typeface="Tahoma"/>
                <a:cs typeface="Tahoma"/>
              </a:rPr>
              <a:t>through the following link:</a:t>
            </a:r>
          </a:p>
          <a:p>
            <a:pPr marL="285750" indent="-285750">
              <a:spcAft>
                <a:spcPts val="600"/>
              </a:spcAft>
              <a:buClr>
                <a:schemeClr val="accent1"/>
              </a:buClr>
              <a:buFont typeface="Wingdings" pitchFamily="2" charset="2"/>
              <a:buChar char="§"/>
            </a:pPr>
            <a:r>
              <a:rPr lang="en-US" sz="1600">
                <a:latin typeface="Tahoma"/>
                <a:ea typeface="Tahoma"/>
                <a:cs typeface="Tahoma"/>
                <a:hlinkClick r:id="rId3"/>
              </a:rPr>
              <a:t>https://www.cde.ca.gov/ta/tg/sa/iavideoseries.asp</a:t>
            </a:r>
            <a:r>
              <a:rPr lang="en-US" sz="1600" b="1">
                <a:latin typeface="Tahoma"/>
                <a:ea typeface="Tahoma"/>
                <a:cs typeface="Tahoma"/>
              </a:rPr>
              <a:t> </a:t>
            </a:r>
            <a:endParaRPr lang="en-US" sz="1600" b="1">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Clr>
                <a:schemeClr val="accent1"/>
              </a:buClr>
              <a:buFont typeface="Wingdings" pitchFamily="2" charset="2"/>
              <a:buChar char="§"/>
            </a:pPr>
            <a:endParaRPr lang="en-US" sz="1600" b="1">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40080BD7-628E-C4AB-B6BB-A8A25DE73603}"/>
              </a:ext>
            </a:extLst>
          </p:cNvPr>
          <p:cNvSpPr txBox="1"/>
          <p:nvPr/>
        </p:nvSpPr>
        <p:spPr>
          <a:xfrm>
            <a:off x="491924" y="895283"/>
            <a:ext cx="8229599" cy="400110"/>
          </a:xfrm>
          <a:prstGeom prst="rect">
            <a:avLst/>
          </a:prstGeom>
          <a:noFill/>
        </p:spPr>
        <p:txBody>
          <a:bodyPr wrap="square" lIns="91440" tIns="45720" rIns="91440" bIns="45720" rtlCol="0" anchor="t">
            <a:spAutoFit/>
          </a:bodyPr>
          <a:lstStyle/>
          <a:p>
            <a:pPr algn="ctr">
              <a:spcAft>
                <a:spcPts val="300"/>
              </a:spcAft>
            </a:pPr>
            <a:r>
              <a:rPr lang="en-US" sz="2000" b="1">
                <a:latin typeface="Poppinns"/>
                <a:ea typeface="Tahoma"/>
                <a:cs typeface="Tahoma"/>
              </a:rPr>
              <a:t>Module 5a: </a:t>
            </a:r>
            <a:r>
              <a:rPr lang="en-US" sz="2000" b="1" i="1">
                <a:latin typeface="Poppinns"/>
                <a:ea typeface="Tahoma"/>
                <a:cs typeface="Tahoma"/>
              </a:rPr>
              <a:t>Understanding the Reporting System </a:t>
            </a:r>
            <a:endParaRPr lang="en-US" sz="2000" b="1">
              <a:latin typeface="Poppinns"/>
              <a:ea typeface="Tahoma"/>
              <a:cs typeface="Tahoma"/>
            </a:endParaRPr>
          </a:p>
        </p:txBody>
      </p:sp>
      <p:sp>
        <p:nvSpPr>
          <p:cNvPr id="8" name="TextBox 7">
            <a:extLst>
              <a:ext uri="{FF2B5EF4-FFF2-40B4-BE49-F238E27FC236}">
                <a16:creationId xmlns:a16="http://schemas.microsoft.com/office/drawing/2014/main" id="{29E89FD7-25BC-5A39-F9EF-76283ADBE78E}"/>
              </a:ext>
            </a:extLst>
          </p:cNvPr>
          <p:cNvSpPr txBox="1"/>
          <p:nvPr/>
        </p:nvSpPr>
        <p:spPr>
          <a:xfrm>
            <a:off x="304800" y="1449687"/>
            <a:ext cx="8534400" cy="1633396"/>
          </a:xfrm>
          <a:prstGeom prst="rect">
            <a:avLst/>
          </a:prstGeom>
          <a:noFill/>
          <a:ln>
            <a:solidFill>
              <a:schemeClr val="tx1"/>
            </a:solidFill>
          </a:ln>
        </p:spPr>
        <p:txBody>
          <a:bodyPr wrap="square" lIns="91440" tIns="45720" rIns="91440" bIns="45720" anchor="t">
            <a:spAutoFit/>
          </a:bodyPr>
          <a:lstStyle/>
          <a:p>
            <a:pPr marL="171450" indent="-171450" algn="l">
              <a:lnSpc>
                <a:spcPct val="150000"/>
              </a:lnSpc>
              <a:buFont typeface="Arial" panose="020B0604020202020204" pitchFamily="34" charset="0"/>
              <a:buChar char="•"/>
            </a:pPr>
            <a:r>
              <a:rPr lang="en-US" b="0" i="0">
                <a:solidFill>
                  <a:srgbClr val="000000"/>
                </a:solidFill>
                <a:effectLst/>
                <a:latin typeface="Poppinns"/>
              </a:rPr>
              <a:t>Module five consists of two demonstration videos for the California Educator Reporting System (CERS). The first demonstration video is designed for educator use and the second video is designed for administrator use.</a:t>
            </a:r>
          </a:p>
          <a:p>
            <a:pPr marL="171450" indent="-171450" algn="l">
              <a:lnSpc>
                <a:spcPct val="150000"/>
              </a:lnSpc>
              <a:buFont typeface="Arial" panose="020B0604020202020204" pitchFamily="34" charset="0"/>
              <a:buChar char="•"/>
            </a:pPr>
            <a:r>
              <a:rPr lang="en-US" b="0" i="0">
                <a:solidFill>
                  <a:srgbClr val="000000"/>
                </a:solidFill>
                <a:effectLst/>
                <a:latin typeface="Poppinns"/>
              </a:rPr>
              <a:t>This ten-minute video demonstrates how educators can use CERS to view item-, student-, and group-level assessment results data.</a:t>
            </a:r>
          </a:p>
          <a:p>
            <a:pPr marL="171450" indent="-171450">
              <a:lnSpc>
                <a:spcPct val="150000"/>
              </a:lnSpc>
              <a:buFont typeface="Arial" panose="020B0604020202020204" pitchFamily="34" charset="0"/>
              <a:buChar char="•"/>
            </a:pPr>
            <a:endParaRPr lang="en-US" sz="1200">
              <a:latin typeface="Poppinns"/>
            </a:endParaRPr>
          </a:p>
        </p:txBody>
      </p:sp>
    </p:spTree>
    <p:extLst>
      <p:ext uri="{BB962C8B-B14F-4D97-AF65-F5344CB8AC3E}">
        <p14:creationId xmlns:p14="http://schemas.microsoft.com/office/powerpoint/2010/main" val="2652284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5A55-4DCD-78D1-35EE-36F9C80D49D4}"/>
              </a:ext>
            </a:extLst>
          </p:cNvPr>
          <p:cNvSpPr>
            <a:spLocks noGrp="1"/>
          </p:cNvSpPr>
          <p:nvPr>
            <p:ph type="title"/>
          </p:nvPr>
        </p:nvSpPr>
        <p:spPr/>
        <p:txBody>
          <a:bodyPr/>
          <a:lstStyle/>
          <a:p>
            <a:r>
              <a:rPr lang="en-US"/>
              <a:t>Action Item</a:t>
            </a:r>
          </a:p>
        </p:txBody>
      </p:sp>
      <p:sp>
        <p:nvSpPr>
          <p:cNvPr id="3" name="Text Placeholder 2">
            <a:extLst>
              <a:ext uri="{FF2B5EF4-FFF2-40B4-BE49-F238E27FC236}">
                <a16:creationId xmlns:a16="http://schemas.microsoft.com/office/drawing/2014/main" id="{8A21EA5C-029C-6A47-B585-C4F7BC539F69}"/>
              </a:ext>
            </a:extLst>
          </p:cNvPr>
          <p:cNvSpPr>
            <a:spLocks noGrp="1"/>
          </p:cNvSpPr>
          <p:nvPr>
            <p:ph type="body" idx="13"/>
          </p:nvPr>
        </p:nvSpPr>
        <p:spPr/>
        <p:txBody>
          <a:bodyPr/>
          <a:lstStyle/>
          <a:p>
            <a:pPr marL="596900" indent="-457200">
              <a:spcAft>
                <a:spcPts val="1800"/>
              </a:spcAft>
              <a:buAutoNum type="arabicPeriod"/>
            </a:pPr>
            <a:r>
              <a:rPr lang="en-US">
                <a:latin typeface="Poppins"/>
                <a:cs typeface="Poppins"/>
              </a:rPr>
              <a:t>Download the </a:t>
            </a:r>
            <a:r>
              <a:rPr lang="en-US" i="1">
                <a:latin typeface="Poppins"/>
                <a:cs typeface="Poppins"/>
              </a:rPr>
              <a:t>Interim Assessment by Grade Level </a:t>
            </a:r>
            <a:r>
              <a:rPr lang="en-US">
                <a:latin typeface="Poppins"/>
                <a:cs typeface="Poppins"/>
              </a:rPr>
              <a:t>and </a:t>
            </a:r>
            <a:r>
              <a:rPr lang="en-US" i="1">
                <a:latin typeface="Poppins"/>
                <a:cs typeface="Poppins"/>
              </a:rPr>
              <a:t>At a Glance </a:t>
            </a:r>
            <a:r>
              <a:rPr lang="en-US">
                <a:latin typeface="Poppins"/>
                <a:cs typeface="Poppins"/>
              </a:rPr>
              <a:t>documents and share with staff.</a:t>
            </a:r>
          </a:p>
          <a:p>
            <a:pPr marL="596900" indent="-457200">
              <a:spcAft>
                <a:spcPts val="1800"/>
              </a:spcAft>
              <a:buFont typeface="Arial" panose="020B0604020202020204" pitchFamily="34" charset="0"/>
              <a:buAutoNum type="arabicPeriod"/>
            </a:pPr>
            <a:r>
              <a:rPr lang="en-US">
                <a:latin typeface="Poppins"/>
                <a:cs typeface="Poppins"/>
              </a:rPr>
              <a:t>Become familiar with Interim Assessment Viewing System and the various uses of the system.</a:t>
            </a:r>
            <a:endParaRPr lang="en-US"/>
          </a:p>
          <a:p>
            <a:pPr marL="596900" indent="-457200">
              <a:spcAft>
                <a:spcPts val="1800"/>
              </a:spcAft>
              <a:buFont typeface="+mj-lt"/>
              <a:buAutoNum type="arabicPeriod"/>
            </a:pPr>
            <a:r>
              <a:rPr lang="en-US"/>
              <a:t>Become familiar with the steps and procedures for accessing and navigating the IA Hand Scoring System.</a:t>
            </a:r>
          </a:p>
          <a:p>
            <a:pPr marL="596900" indent="-457200">
              <a:spcAft>
                <a:spcPts val="1800"/>
              </a:spcAft>
              <a:buFont typeface="+mj-lt"/>
              <a:buAutoNum type="arabicPeriod"/>
            </a:pPr>
            <a:r>
              <a:rPr lang="en-US">
                <a:latin typeface="Poppins"/>
                <a:cs typeface="Poppins"/>
              </a:rPr>
              <a:t>Prepare and facilitate the IA Training (if needed).</a:t>
            </a:r>
          </a:p>
          <a:p>
            <a:pPr marL="596900" indent="-457200">
              <a:spcAft>
                <a:spcPts val="1800"/>
              </a:spcAft>
              <a:buFont typeface="+mj-lt"/>
              <a:buAutoNum type="arabicPeriod"/>
            </a:pPr>
            <a:r>
              <a:rPr lang="en-US">
                <a:latin typeface="Poppins"/>
                <a:cs typeface="Poppins"/>
              </a:rPr>
              <a:t>Verify the completion of the Acknowledgement Form in the STB Portal before creating IA TOMS Accounts.</a:t>
            </a:r>
            <a:endParaRPr lang="en-US"/>
          </a:p>
          <a:p>
            <a:pPr marL="596900" indent="-457200">
              <a:spcAft>
                <a:spcPts val="1800"/>
              </a:spcAft>
              <a:buFont typeface="+mj-lt"/>
              <a:buAutoNum type="arabicPeriod"/>
            </a:pPr>
            <a:endParaRPr lang="en-US"/>
          </a:p>
          <a:p>
            <a:pPr marL="596900" indent="-457200">
              <a:spcAft>
                <a:spcPts val="1800"/>
              </a:spcAft>
              <a:buFont typeface="Arial" panose="020B0604020202020204" pitchFamily="34" charset="0"/>
              <a:buAutoNum type="arabicPeriod"/>
            </a:pPr>
            <a:endParaRPr lang="en-US"/>
          </a:p>
          <a:p>
            <a:pPr marL="596900" indent="-457200">
              <a:spcAft>
                <a:spcPts val="1800"/>
              </a:spcAft>
              <a:buAutoNum type="arabicPeriod"/>
            </a:pPr>
            <a:endParaRPr lang="en-US"/>
          </a:p>
          <a:p>
            <a:pPr marL="596900" indent="-457200">
              <a:buFont typeface="+mj-lt"/>
              <a:buAutoNum type="arabicPeriod"/>
            </a:pPr>
            <a:endParaRPr lang="en-US"/>
          </a:p>
        </p:txBody>
      </p:sp>
    </p:spTree>
    <p:extLst>
      <p:ext uri="{BB962C8B-B14F-4D97-AF65-F5344CB8AC3E}">
        <p14:creationId xmlns:p14="http://schemas.microsoft.com/office/powerpoint/2010/main" val="92038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wrap="square" lIns="68580" tIns="34290" rIns="68580" bIns="34290" anchor="ctr" anchorCtr="0">
            <a:normAutofit fontScale="90000"/>
          </a:bodyPr>
          <a:lstStyle/>
          <a:p>
            <a:br>
              <a:rPr lang="en-US"/>
            </a:br>
            <a:r>
              <a:rPr lang="en-US"/>
              <a:t>Action Items to Complete With CAASPP Coordinator</a:t>
            </a:r>
            <a:br>
              <a:rPr lang="en-US"/>
            </a:br>
            <a:endParaRPr lang="en-US">
              <a:solidFill>
                <a:schemeClr val="lt1"/>
              </a:solidFill>
              <a:ea typeface="Lato"/>
            </a:endParaRPr>
          </a:p>
        </p:txBody>
      </p:sp>
      <p:sp>
        <p:nvSpPr>
          <p:cNvPr id="15" name="Text Placeholder 2">
            <a:extLst>
              <a:ext uri="{FF2B5EF4-FFF2-40B4-BE49-F238E27FC236}">
                <a16:creationId xmlns:a16="http://schemas.microsoft.com/office/drawing/2014/main" id="{A3C0D3C6-00AA-1E4B-9375-83B2EC48B887}"/>
              </a:ext>
            </a:extLst>
          </p:cNvPr>
          <p:cNvSpPr>
            <a:spLocks noGrp="1"/>
          </p:cNvSpPr>
          <p:nvPr>
            <p:ph type="body" idx="13"/>
          </p:nvPr>
        </p:nvSpPr>
        <p:spPr/>
        <p:txBody>
          <a:bodyPr spcFirstLastPara="1" wrap="square" lIns="68580" tIns="34290" rIns="68580" bIns="34290" anchor="t" anchorCtr="0">
            <a:normAutofit/>
          </a:bodyPr>
          <a:lstStyle/>
          <a:p>
            <a:pPr lvl="4" indent="-258128">
              <a:buClr>
                <a:srgbClr val="4472C4">
                  <a:lumMod val="20000"/>
                  <a:lumOff val="80000"/>
                </a:srgbClr>
              </a:buClr>
              <a:buFont typeface="Tw Cen MT"/>
              <a:buAutoNum type="romanLcPeriod"/>
            </a:pPr>
            <a:endParaRPr lang="en-US"/>
          </a:p>
          <a:p>
            <a:pPr lvl="2" indent="-303371"/>
            <a:endParaRPr lang="en-US"/>
          </a:p>
        </p:txBody>
      </p:sp>
      <p:sp>
        <p:nvSpPr>
          <p:cNvPr id="4" name="Text Placeholder 2">
            <a:extLst>
              <a:ext uri="{FF2B5EF4-FFF2-40B4-BE49-F238E27FC236}">
                <a16:creationId xmlns:a16="http://schemas.microsoft.com/office/drawing/2014/main" id="{DAE7F9DB-ED16-7448-3135-A2A6B5F8F7F9}"/>
              </a:ext>
            </a:extLst>
          </p:cNvPr>
          <p:cNvSpPr txBox="1">
            <a:spLocks/>
          </p:cNvSpPr>
          <p:nvPr/>
        </p:nvSpPr>
        <p:spPr>
          <a:xfrm>
            <a:off x="1485900" y="857251"/>
            <a:ext cx="6172200" cy="3680460"/>
          </a:xfrm>
          <a:prstGeom prst="rect">
            <a:avLst/>
          </a:prstGeom>
          <a:noFill/>
        </p:spPr>
        <p:txBody>
          <a:bodyPr lIns="68580" tIns="34290" rIns="68580" bIns="34290" anchor="t">
            <a:normAutofit/>
          </a:bodyPr>
          <a:lstStyle>
            <a:lvl1pPr marL="460375" indent="-460375" algn="l" rtl="0" eaLnBrk="1" latinLnBrk="0" hangingPunct="1">
              <a:spcBef>
                <a:spcPts val="700"/>
              </a:spcBef>
              <a:spcAft>
                <a:spcPts val="600"/>
              </a:spcAft>
              <a:buClr>
                <a:schemeClr val="accent1">
                  <a:lumMod val="50000"/>
                </a:schemeClr>
              </a:buClr>
              <a:buSzPct val="80000"/>
              <a:buFont typeface="+mj-lt"/>
              <a:buAutoNum type="arabicPeriod"/>
              <a:defRPr sz="2600" kern="1200">
                <a:solidFill>
                  <a:schemeClr val="tx1"/>
                </a:solidFill>
                <a:latin typeface="Calibri" panose="020F0502020204030204" pitchFamily="34" charset="0"/>
                <a:ea typeface="Tahoma" panose="020B0604030504040204" pitchFamily="34" charset="0"/>
                <a:cs typeface="Calibri" panose="020F0502020204030204" pitchFamily="34" charset="0"/>
              </a:defRPr>
            </a:lvl1pPr>
            <a:lvl2pPr marL="914400" indent="-454025" algn="l" rtl="0" eaLnBrk="1" latinLnBrk="0" hangingPunct="1">
              <a:spcBef>
                <a:spcPts val="550"/>
              </a:spcBef>
              <a:spcAft>
                <a:spcPts val="600"/>
              </a:spcAft>
              <a:buClr>
                <a:schemeClr val="accent1">
                  <a:lumMod val="75000"/>
                </a:schemeClr>
              </a:buClr>
              <a:buSzPct val="80000"/>
              <a:buFont typeface="+mj-lt"/>
              <a:buAutoNum type="alphaLcPeriod"/>
              <a:defRPr sz="2400" kern="1200">
                <a:solidFill>
                  <a:schemeClr val="tx1"/>
                </a:solidFill>
                <a:latin typeface="Calibri" panose="020F0502020204030204" pitchFamily="34" charset="0"/>
                <a:ea typeface="Tahoma" panose="020B0604030504040204" pitchFamily="34" charset="0"/>
                <a:cs typeface="Calibri" panose="020F0502020204030204" pitchFamily="34" charset="0"/>
              </a:defRPr>
            </a:lvl2pPr>
            <a:lvl3pPr marL="1374775" indent="-404813" algn="l" rtl="0" eaLnBrk="1" latinLnBrk="0" hangingPunct="1">
              <a:spcBef>
                <a:spcPts val="500"/>
              </a:spcBef>
              <a:spcAft>
                <a:spcPts val="600"/>
              </a:spcAft>
              <a:buClr>
                <a:schemeClr val="accent1">
                  <a:lumMod val="60000"/>
                  <a:lumOff val="40000"/>
                </a:schemeClr>
              </a:buClr>
              <a:buSzPct val="80000"/>
              <a:buFont typeface="+mj-lt"/>
              <a:buAutoNum type="romanLcPeriod"/>
              <a:defRPr sz="2000" kern="1200">
                <a:solidFill>
                  <a:schemeClr val="tx1"/>
                </a:solidFill>
                <a:latin typeface="Calibri" panose="020F0502020204030204" pitchFamily="34" charset="0"/>
                <a:ea typeface="Tahoma" panose="020B0604030504040204" pitchFamily="34" charset="0"/>
                <a:cs typeface="Calibri" panose="020F0502020204030204" pitchFamily="34" charset="0"/>
              </a:defRPr>
            </a:lvl3pPr>
            <a:lvl4pPr marL="1828800" indent="-342900" algn="l" rtl="0" eaLnBrk="1" latinLnBrk="0" hangingPunct="1">
              <a:spcBef>
                <a:spcPts val="400"/>
              </a:spcBef>
              <a:spcAft>
                <a:spcPts val="600"/>
              </a:spcAft>
              <a:buClr>
                <a:schemeClr val="accent1">
                  <a:lumMod val="40000"/>
                  <a:lumOff val="60000"/>
                </a:schemeClr>
              </a:buClr>
              <a:buSzPct val="80000"/>
              <a:buFont typeface="+mj-lt"/>
              <a:buAutoNum type="arabicPeriod"/>
              <a:defRPr sz="1800" kern="1200">
                <a:solidFill>
                  <a:schemeClr val="tx1"/>
                </a:solidFill>
                <a:latin typeface="Calibri" panose="020F0502020204030204" pitchFamily="34" charset="0"/>
                <a:ea typeface="Tahoma" panose="020B0604030504040204" pitchFamily="34" charset="0"/>
                <a:cs typeface="Calibri" panose="020F0502020204030204" pitchFamily="34" charset="0"/>
              </a:defRPr>
            </a:lvl4pPr>
            <a:lvl5pPr marL="2289175" indent="-344488" algn="l" rtl="0" eaLnBrk="1" latinLnBrk="0" hangingPunct="1">
              <a:spcBef>
                <a:spcPts val="400"/>
              </a:spcBef>
              <a:spcAft>
                <a:spcPts val="600"/>
              </a:spcAft>
              <a:buClr>
                <a:schemeClr val="accent1">
                  <a:lumMod val="20000"/>
                  <a:lumOff val="80000"/>
                </a:schemeClr>
              </a:buClr>
              <a:buSzPct val="80000"/>
              <a:buFont typeface="+mj-lt"/>
              <a:buAutoNum type="alphaLcPeriod"/>
              <a:defRPr sz="1600" kern="1200">
                <a:solidFill>
                  <a:schemeClr val="tx1"/>
                </a:solidFill>
                <a:latin typeface="Calibri" panose="020F0502020204030204" pitchFamily="34" charset="0"/>
                <a:ea typeface="Tahoma" panose="020B0604030504040204" pitchFamily="34" charset="0"/>
                <a:cs typeface="Calibri" panose="020F0502020204030204"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257175" indent="-257175">
              <a:buClr>
                <a:srgbClr val="203864"/>
              </a:buClr>
            </a:pPr>
            <a:endParaRPr lang="en-US" sz="1500"/>
          </a:p>
          <a:p>
            <a:pPr>
              <a:buClr>
                <a:srgbClr val="203864"/>
              </a:buClr>
              <a:buFont typeface="Tw Cen MT"/>
              <a:buAutoNum type="arabicPeriod"/>
            </a:pPr>
            <a:endParaRPr lang="en-US" sz="1350"/>
          </a:p>
          <a:p>
            <a:pPr>
              <a:buClr>
                <a:srgbClr val="203864"/>
              </a:buClr>
              <a:buFont typeface="Tw Cen MT"/>
              <a:buAutoNum type="arabicPeriod"/>
            </a:pPr>
            <a:endParaRPr lang="en-US" sz="1350"/>
          </a:p>
        </p:txBody>
      </p:sp>
      <p:sp>
        <p:nvSpPr>
          <p:cNvPr id="3" name="TextBox 2">
            <a:extLst>
              <a:ext uri="{FF2B5EF4-FFF2-40B4-BE49-F238E27FC236}">
                <a16:creationId xmlns:a16="http://schemas.microsoft.com/office/drawing/2014/main" id="{8251C85B-8BA1-5301-FA54-65C810714AD7}"/>
              </a:ext>
            </a:extLst>
          </p:cNvPr>
          <p:cNvSpPr txBox="1"/>
          <p:nvPr/>
        </p:nvSpPr>
        <p:spPr>
          <a:xfrm>
            <a:off x="310703" y="950622"/>
            <a:ext cx="8450150" cy="34624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1000"/>
              </a:spcBef>
              <a:buFont typeface="+mj-lt"/>
              <a:buAutoNum type="arabicPeriod" startAt="6"/>
            </a:pPr>
            <a:r>
              <a:rPr lang="en-US" sz="2000">
                <a:latin typeface="Poppins"/>
              </a:rPr>
              <a:t>Review Accessibility Resources Demonstration videos with TEs and plan Accessibility Resources PD for TEs.</a:t>
            </a:r>
            <a:endParaRPr lang="en-US"/>
          </a:p>
          <a:p>
            <a:pPr marL="457200" indent="-457200">
              <a:spcBef>
                <a:spcPts val="1000"/>
              </a:spcBef>
              <a:buFont typeface="+mj-lt"/>
              <a:buAutoNum type="arabicPeriod" startAt="6"/>
            </a:pPr>
            <a:r>
              <a:rPr lang="en-US" sz="2000">
                <a:latin typeface="Poppins"/>
                <a:ea typeface="Tahoma"/>
                <a:cs typeface="Calibri"/>
              </a:rPr>
              <a:t>Confirm that all student devices have Secure Browser downloaded according to the </a:t>
            </a:r>
            <a:r>
              <a:rPr lang="en-US" sz="2000">
                <a:latin typeface="Poppins"/>
                <a:ea typeface="Tahoma"/>
                <a:cs typeface="Calibri"/>
                <a:hlinkClick r:id="rId3"/>
              </a:rPr>
              <a:t>Supported Secure Browser Versions for Student Testing</a:t>
            </a:r>
            <a:r>
              <a:rPr lang="en-US" sz="2000">
                <a:latin typeface="Poppins"/>
                <a:ea typeface="Tahoma"/>
                <a:cs typeface="Calibri"/>
              </a:rPr>
              <a:t> page.</a:t>
            </a:r>
            <a:endParaRPr lang="en-US" sz="2000">
              <a:latin typeface="Poppins"/>
              <a:ea typeface="Tahoma"/>
            </a:endParaRPr>
          </a:p>
          <a:p>
            <a:pPr marL="457200" indent="-457200">
              <a:spcBef>
                <a:spcPts val="1000"/>
              </a:spcBef>
              <a:buFont typeface="+mj-lt"/>
              <a:buAutoNum type="arabicPeriod" startAt="6"/>
            </a:pPr>
            <a:r>
              <a:rPr lang="en-US" sz="2000">
                <a:latin typeface="Poppins"/>
                <a:ea typeface="Tahoma"/>
                <a:cs typeface="Calibri"/>
              </a:rPr>
              <a:t>Confirm TE web browsers (Chrome or Firefox) are updated.</a:t>
            </a:r>
          </a:p>
          <a:p>
            <a:pPr marL="457200" indent="-457200">
              <a:spcBef>
                <a:spcPts val="1000"/>
              </a:spcBef>
              <a:buFont typeface="+mj-lt"/>
              <a:buAutoNum type="arabicPeriod" startAt="6"/>
            </a:pPr>
            <a:r>
              <a:rPr lang="en-US" sz="2000">
                <a:latin typeface="Poppins"/>
                <a:ea typeface="Tahoma"/>
              </a:rPr>
              <a:t>Become familiar with the steps and procedures for accessing and navigating the IA Reporting System (CERS).</a:t>
            </a:r>
            <a:endParaRPr lang="en-US" sz="2000">
              <a:latin typeface="Poppins"/>
              <a:ea typeface="Tahoma"/>
              <a:cs typeface="Calibri"/>
            </a:endParaRPr>
          </a:p>
          <a:p>
            <a:pPr marL="457200" indent="-457200">
              <a:buAutoNum type="arabicPeriod" startAt="6"/>
            </a:pPr>
            <a:endParaRPr lang="en-US" sz="2000">
              <a:latin typeface="Poppins"/>
            </a:endParaRPr>
          </a:p>
          <a:p>
            <a:endParaRPr lang="en-US"/>
          </a:p>
        </p:txBody>
      </p:sp>
    </p:spTree>
    <p:extLst>
      <p:ext uri="{BB962C8B-B14F-4D97-AF65-F5344CB8AC3E}">
        <p14:creationId xmlns:p14="http://schemas.microsoft.com/office/powerpoint/2010/main" val="509056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9A58-1CEC-DADE-AE76-CD988A55E57D}"/>
              </a:ext>
            </a:extLst>
          </p:cNvPr>
          <p:cNvSpPr>
            <a:spLocks noGrp="1"/>
          </p:cNvSpPr>
          <p:nvPr>
            <p:ph type="title"/>
          </p:nvPr>
        </p:nvSpPr>
        <p:spPr>
          <a:noFill/>
        </p:spPr>
        <p:txBody>
          <a:bodyPr spcFirstLastPara="1" wrap="square" lIns="68580" tIns="34290" rIns="68580" bIns="34290" anchor="ctr" anchorCtr="0">
            <a:normAutofit/>
          </a:bodyPr>
          <a:lstStyle/>
          <a:p>
            <a:r>
              <a:rPr lang="en-US"/>
              <a:t>Support  Contact Information</a:t>
            </a:r>
          </a:p>
        </p:txBody>
      </p:sp>
      <p:sp>
        <p:nvSpPr>
          <p:cNvPr id="19" name="TextBox 18">
            <a:extLst>
              <a:ext uri="{FF2B5EF4-FFF2-40B4-BE49-F238E27FC236}">
                <a16:creationId xmlns:a16="http://schemas.microsoft.com/office/drawing/2014/main" id="{AFC952A0-2074-2C81-9571-644AF9563DFE}"/>
              </a:ext>
            </a:extLst>
          </p:cNvPr>
          <p:cNvSpPr txBox="1"/>
          <p:nvPr/>
        </p:nvSpPr>
        <p:spPr>
          <a:xfrm>
            <a:off x="168442" y="962176"/>
            <a:ext cx="8419504" cy="3754874"/>
          </a:xfrm>
          <a:prstGeom prst="rect">
            <a:avLst/>
          </a:prstGeom>
          <a:noFill/>
        </p:spPr>
        <p:txBody>
          <a:bodyPr wrap="square" lIns="91440" tIns="45720" rIns="91440" bIns="45720" anchor="t">
            <a:spAutoFit/>
          </a:bodyPr>
          <a:lstStyle/>
          <a:p>
            <a:pPr marL="0" indent="0" algn="ctr">
              <a:spcBef>
                <a:spcPts val="0"/>
              </a:spcBef>
              <a:buFontTx/>
              <a:buNone/>
              <a:defRPr/>
            </a:pPr>
            <a:r>
              <a:rPr lang="en-US" altLang="en-US" sz="1400" b="1">
                <a:solidFill>
                  <a:srgbClr val="000000"/>
                </a:solidFill>
                <a:latin typeface="Tahoma"/>
                <a:ea typeface="Tahoma"/>
                <a:cs typeface="Tahoma"/>
              </a:rPr>
              <a:t>CDE Interim Assessments Web Page</a:t>
            </a:r>
          </a:p>
          <a:p>
            <a:pPr marL="0" indent="0" algn="ctr">
              <a:spcBef>
                <a:spcPts val="0"/>
              </a:spcBef>
              <a:buNone/>
              <a:defRPr/>
            </a:pPr>
            <a:r>
              <a:rPr lang="en-US" altLang="en-US" sz="1400">
                <a:solidFill>
                  <a:srgbClr val="000000"/>
                </a:solidFill>
                <a:latin typeface="Tahoma"/>
                <a:ea typeface="Tahoma"/>
                <a:cs typeface="Tahoma"/>
                <a:hlinkClick r:id="rId3">
                  <a:extLst>
                    <a:ext uri="{A12FA001-AC4F-418D-AE19-62706E023703}">
                      <ahyp:hlinkClr xmlns:ahyp="http://schemas.microsoft.com/office/drawing/2018/hyperlinkcolor" val="tx"/>
                    </a:ext>
                  </a:extLst>
                </a:hlinkClick>
              </a:rPr>
              <a:t>http://www.cde.ca.</a:t>
            </a:r>
            <a:r>
              <a:rPr lang="en-US" altLang="en-US" sz="1400">
                <a:solidFill>
                  <a:srgbClr val="000000"/>
                </a:solidFill>
                <a:latin typeface="Tahoma"/>
                <a:ea typeface="Tahoma"/>
                <a:cs typeface="Tahoma"/>
                <a:hlinkClick r:id="rId3"/>
              </a:rPr>
              <a:t>gov</a:t>
            </a:r>
            <a:r>
              <a:rPr lang="en-US" altLang="en-US" sz="1400">
                <a:solidFill>
                  <a:srgbClr val="000000"/>
                </a:solidFill>
                <a:latin typeface="Tahoma"/>
                <a:ea typeface="Tahoma"/>
                <a:cs typeface="Tahoma"/>
                <a:hlinkClick r:id="rId3">
                  <a:extLst>
                    <a:ext uri="{A12FA001-AC4F-418D-AE19-62706E023703}">
                      <ahyp:hlinkClr xmlns:ahyp="http://schemas.microsoft.com/office/drawing/2018/hyperlinkcolor" val="tx"/>
                    </a:ext>
                  </a:extLst>
                </a:hlinkClick>
              </a:rPr>
              <a:t>/ta/tg/sa/sbacinterimassess.asp</a:t>
            </a:r>
            <a:endParaRPr lang="en-US" altLang="en-US" sz="1400">
              <a:solidFill>
                <a:srgbClr val="000000"/>
              </a:solidFill>
              <a:latin typeface="Tahoma"/>
              <a:ea typeface="Tahoma"/>
              <a:cs typeface="Tahoma"/>
            </a:endParaRPr>
          </a:p>
          <a:p>
            <a:pPr marL="0" indent="0" algn="ctr">
              <a:spcBef>
                <a:spcPts val="0"/>
              </a:spcBef>
              <a:buFontTx/>
              <a:buNone/>
            </a:pPr>
            <a:endParaRPr lang="en-US" altLang="en-US" sz="1400">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FontTx/>
              <a:buNone/>
            </a:pPr>
            <a:r>
              <a:rPr lang="en-US" altLang="en-US" sz="1400" b="1">
                <a:latin typeface="Tahoma"/>
                <a:ea typeface="Tahoma"/>
                <a:cs typeface="Tahoma"/>
              </a:rPr>
              <a:t>ETS CAASPP Web Site</a:t>
            </a:r>
          </a:p>
          <a:p>
            <a:pPr marL="0" indent="0" algn="ctr">
              <a:spcBef>
                <a:spcPct val="0"/>
              </a:spcBef>
              <a:buFontTx/>
              <a:buNone/>
            </a:pPr>
            <a:r>
              <a:rPr lang="en-US" altLang="en-US" sz="1400">
                <a:latin typeface="Tahoma"/>
                <a:ea typeface="Tahoma"/>
                <a:cs typeface="Tahoma"/>
                <a:hlinkClick r:id="rId4"/>
              </a:rPr>
              <a:t>http://www.caaspp.org</a:t>
            </a:r>
            <a:endParaRPr lang="en-US" altLang="en-US" sz="1400">
              <a:latin typeface="Tahoma"/>
              <a:ea typeface="Tahoma"/>
              <a:cs typeface="Tahoma"/>
            </a:endParaRPr>
          </a:p>
          <a:p>
            <a:pPr marL="0" indent="0" algn="ctr">
              <a:spcBef>
                <a:spcPct val="0"/>
              </a:spcBef>
              <a:buFontTx/>
              <a:buNone/>
            </a:pPr>
            <a:endParaRPr lang="en-US" altLang="en-US" sz="1400" b="1">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FontTx/>
              <a:buNone/>
            </a:pPr>
            <a:r>
              <a:rPr lang="en-US" altLang="en-US" sz="1400" b="1">
                <a:latin typeface="Tahoma"/>
                <a:ea typeface="Tahoma"/>
                <a:cs typeface="Tahoma"/>
              </a:rPr>
              <a:t>Student Testing Branch</a:t>
            </a:r>
          </a:p>
          <a:p>
            <a:pPr algn="ctr">
              <a:spcBef>
                <a:spcPct val="0"/>
              </a:spcBef>
            </a:pPr>
            <a:r>
              <a:rPr lang="en-US" altLang="en-US" sz="1400">
                <a:latin typeface="Tahoma"/>
                <a:ea typeface="Tahoma"/>
                <a:cs typeface="Tahoma"/>
                <a:hlinkClick r:id="rId5"/>
              </a:rPr>
              <a:t>http://achieve.lausd.net/testing</a:t>
            </a:r>
            <a:r>
              <a:rPr lang="en-US" altLang="en-US">
                <a:latin typeface="Tahoma"/>
                <a:ea typeface="Tahoma"/>
                <a:cs typeface="Tahoma"/>
              </a:rPr>
              <a:t> </a:t>
            </a:r>
            <a:endParaRPr lang="en-US" altLang="en-US" sz="1400">
              <a:latin typeface="Tahoma" panose="020B0604030504040204" pitchFamily="34" charset="0"/>
              <a:ea typeface="Tahoma" panose="020B0604030504040204" pitchFamily="34" charset="0"/>
              <a:cs typeface="Tahoma" panose="020B0604030504040204" pitchFamily="34" charset="0"/>
            </a:endParaRPr>
          </a:p>
          <a:p>
            <a:pPr marL="0" indent="0" algn="ctr">
              <a:spcBef>
                <a:spcPct val="0"/>
              </a:spcBef>
              <a:buFontTx/>
              <a:buNone/>
            </a:pPr>
            <a:r>
              <a:rPr lang="en-US" altLang="en-US" sz="1400">
                <a:latin typeface="Tahoma"/>
                <a:ea typeface="Tahoma"/>
                <a:cs typeface="Tahoma"/>
              </a:rPr>
              <a:t>213-241-4104</a:t>
            </a:r>
          </a:p>
          <a:p>
            <a:pPr marL="0" indent="0" algn="ctr">
              <a:spcBef>
                <a:spcPct val="0"/>
              </a:spcBef>
              <a:buFontTx/>
              <a:buNone/>
            </a:pPr>
            <a:endParaRPr lang="en-US" altLang="en-US" sz="1400">
              <a:latin typeface="Tahoma" panose="020B0604030504040204" pitchFamily="34" charset="0"/>
              <a:ea typeface="Tahoma" panose="020B0604030504040204" pitchFamily="34" charset="0"/>
              <a:cs typeface="Tahoma" panose="020B0604030504040204" pitchFamily="34" charset="0"/>
            </a:endParaRPr>
          </a:p>
          <a:p>
            <a:pPr marL="0" indent="0" algn="ctr">
              <a:spcBef>
                <a:spcPct val="0"/>
              </a:spcBef>
              <a:buFontTx/>
              <a:buNone/>
            </a:pPr>
            <a:r>
              <a:rPr lang="en-US" altLang="en-US" sz="1400" b="1">
                <a:latin typeface="Tahoma"/>
                <a:ea typeface="Tahoma"/>
                <a:cs typeface="Tahoma"/>
              </a:rPr>
              <a:t>Division of Instruction</a:t>
            </a:r>
          </a:p>
          <a:p>
            <a:pPr marL="0" indent="0" algn="ctr">
              <a:spcBef>
                <a:spcPct val="0"/>
              </a:spcBef>
              <a:buFontTx/>
              <a:buNone/>
            </a:pPr>
            <a:r>
              <a:rPr lang="en-US" altLang="en-US" sz="1400">
                <a:latin typeface="Tahoma"/>
                <a:ea typeface="Tahoma"/>
                <a:cs typeface="Tahoma"/>
                <a:hlinkClick r:id="rId6"/>
              </a:rPr>
              <a:t>http://achieve.lausd.net/instruction#spn-content</a:t>
            </a:r>
          </a:p>
          <a:p>
            <a:pPr marL="0" indent="0" algn="ctr">
              <a:spcBef>
                <a:spcPct val="0"/>
              </a:spcBef>
              <a:buFontTx/>
              <a:buNone/>
            </a:pPr>
            <a:r>
              <a:rPr lang="en-US" altLang="en-US" sz="1400">
                <a:latin typeface="Tahoma"/>
                <a:ea typeface="Tahoma"/>
                <a:cs typeface="Tahoma"/>
              </a:rPr>
              <a:t>213-241-5333</a:t>
            </a:r>
          </a:p>
          <a:p>
            <a:pPr marL="0" indent="0" algn="ctr">
              <a:spcBef>
                <a:spcPct val="0"/>
              </a:spcBef>
              <a:buFontTx/>
              <a:buNone/>
            </a:pPr>
            <a:endParaRPr lang="en-US" altLang="en-US" sz="1400">
              <a:latin typeface="Tahoma" panose="020B0604030504040204" pitchFamily="34" charset="0"/>
              <a:ea typeface="Tahoma" panose="020B0604030504040204" pitchFamily="34" charset="0"/>
              <a:cs typeface="Tahoma" panose="020B0604030504040204" pitchFamily="34" charset="0"/>
            </a:endParaRPr>
          </a:p>
          <a:p>
            <a:pPr marL="0" indent="0" algn="ctr">
              <a:spcBef>
                <a:spcPct val="0"/>
              </a:spcBef>
              <a:buFontTx/>
              <a:buNone/>
            </a:pPr>
            <a:r>
              <a:rPr lang="en-US" altLang="en-US" sz="1400" b="1">
                <a:latin typeface="Tahoma"/>
                <a:ea typeface="Tahoma"/>
                <a:cs typeface="Tahoma"/>
              </a:rPr>
              <a:t>Division of Special Education</a:t>
            </a:r>
          </a:p>
          <a:p>
            <a:pPr marL="0" indent="0" algn="ctr">
              <a:spcBef>
                <a:spcPct val="0"/>
              </a:spcBef>
              <a:buFontTx/>
              <a:buNone/>
            </a:pPr>
            <a:r>
              <a:rPr lang="en-US" altLang="en-US" sz="1400">
                <a:latin typeface="Tahoma"/>
                <a:ea typeface="Tahoma"/>
                <a:cs typeface="Tahoma"/>
                <a:hlinkClick r:id="rId7"/>
              </a:rPr>
              <a:t>http://achieve.lausd.net/sped</a:t>
            </a:r>
            <a:endParaRPr lang="en-US" altLang="en-US" sz="1400">
              <a:latin typeface="Tahoma"/>
              <a:ea typeface="Tahoma"/>
              <a:cs typeface="Tahoma"/>
            </a:endParaRPr>
          </a:p>
          <a:p>
            <a:pPr marL="0" indent="0" algn="ctr">
              <a:spcBef>
                <a:spcPct val="0"/>
              </a:spcBef>
              <a:buFontTx/>
              <a:buNone/>
            </a:pPr>
            <a:r>
              <a:rPr lang="en-US" altLang="en-US" sz="1400">
                <a:latin typeface="Tahoma"/>
                <a:ea typeface="Tahoma"/>
                <a:cs typeface="Tahoma"/>
              </a:rPr>
              <a:t>213-241-6701</a:t>
            </a:r>
          </a:p>
        </p:txBody>
      </p:sp>
    </p:spTree>
    <p:extLst>
      <p:ext uri="{BB962C8B-B14F-4D97-AF65-F5344CB8AC3E}">
        <p14:creationId xmlns:p14="http://schemas.microsoft.com/office/powerpoint/2010/main" val="97840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9A58-1CEC-DADE-AE76-CD988A55E57D}"/>
              </a:ext>
            </a:extLst>
          </p:cNvPr>
          <p:cNvSpPr>
            <a:spLocks noGrp="1"/>
          </p:cNvSpPr>
          <p:nvPr>
            <p:ph type="title"/>
          </p:nvPr>
        </p:nvSpPr>
        <p:spPr>
          <a:noFill/>
        </p:spPr>
        <p:txBody>
          <a:bodyPr spcFirstLastPara="1" wrap="square" lIns="68580" tIns="34290" rIns="68580" bIns="34290" anchor="ctr" anchorCtr="0">
            <a:normAutofit/>
          </a:bodyPr>
          <a:lstStyle/>
          <a:p>
            <a:r>
              <a:rPr lang="en-US"/>
              <a:t>Region Data Coordinators</a:t>
            </a:r>
          </a:p>
        </p:txBody>
      </p:sp>
      <p:graphicFrame>
        <p:nvGraphicFramePr>
          <p:cNvPr id="3" name="Table 5">
            <a:extLst>
              <a:ext uri="{FF2B5EF4-FFF2-40B4-BE49-F238E27FC236}">
                <a16:creationId xmlns:a16="http://schemas.microsoft.com/office/drawing/2014/main" id="{B6270DEB-3B75-52EB-7241-41C41849C3E0}"/>
              </a:ext>
            </a:extLst>
          </p:cNvPr>
          <p:cNvGraphicFramePr>
            <a:graphicFrameLocks noGrp="1"/>
          </p:cNvGraphicFramePr>
          <p:nvPr>
            <p:extLst>
              <p:ext uri="{D42A27DB-BD31-4B8C-83A1-F6EECF244321}">
                <p14:modId xmlns:p14="http://schemas.microsoft.com/office/powerpoint/2010/main" val="790476870"/>
              </p:ext>
            </p:extLst>
          </p:nvPr>
        </p:nvGraphicFramePr>
        <p:xfrm>
          <a:off x="131017" y="898277"/>
          <a:ext cx="8859713" cy="3801676"/>
        </p:xfrm>
        <a:graphic>
          <a:graphicData uri="http://schemas.openxmlformats.org/drawingml/2006/table">
            <a:tbl>
              <a:tblPr firstRow="1" bandRow="1">
                <a:tableStyleId>{5C22544A-7EE6-4342-B048-85BDC9FD1C3A}</a:tableStyleId>
              </a:tblPr>
              <a:tblGrid>
                <a:gridCol w="2220752">
                  <a:extLst>
                    <a:ext uri="{9D8B030D-6E8A-4147-A177-3AD203B41FA5}">
                      <a16:colId xmlns:a16="http://schemas.microsoft.com/office/drawing/2014/main" val="212689782"/>
                    </a:ext>
                  </a:extLst>
                </a:gridCol>
                <a:gridCol w="2212987">
                  <a:extLst>
                    <a:ext uri="{9D8B030D-6E8A-4147-A177-3AD203B41FA5}">
                      <a16:colId xmlns:a16="http://schemas.microsoft.com/office/drawing/2014/main" val="2107087653"/>
                    </a:ext>
                  </a:extLst>
                </a:gridCol>
                <a:gridCol w="2212987">
                  <a:extLst>
                    <a:ext uri="{9D8B030D-6E8A-4147-A177-3AD203B41FA5}">
                      <a16:colId xmlns:a16="http://schemas.microsoft.com/office/drawing/2014/main" val="2673996526"/>
                    </a:ext>
                  </a:extLst>
                </a:gridCol>
                <a:gridCol w="2212987">
                  <a:extLst>
                    <a:ext uri="{9D8B030D-6E8A-4147-A177-3AD203B41FA5}">
                      <a16:colId xmlns:a16="http://schemas.microsoft.com/office/drawing/2014/main" val="849173492"/>
                    </a:ext>
                  </a:extLst>
                </a:gridCol>
              </a:tblGrid>
              <a:tr h="595796">
                <a:tc>
                  <a:txBody>
                    <a:bodyPr/>
                    <a:lstStyle/>
                    <a:p>
                      <a:pPr algn="ctr"/>
                      <a:r>
                        <a:rPr lang="en-US" sz="2400" b="1">
                          <a:latin typeface="Poppins" panose="00000500000000000000" pitchFamily="2" charset="0"/>
                          <a:cs typeface="Poppins" panose="00000500000000000000" pitchFamily="2" charset="0"/>
                        </a:rPr>
                        <a:t>NORTH</a:t>
                      </a:r>
                      <a:endParaRPr lang="en-US" sz="2400">
                        <a:latin typeface="Poppins" panose="00000500000000000000" pitchFamily="2" charset="0"/>
                        <a:cs typeface="Poppins" panose="00000500000000000000" pitchFamily="2" charset="0"/>
                      </a:endParaRPr>
                    </a:p>
                  </a:txBody>
                  <a:tcPr anchor="ctr"/>
                </a:tc>
                <a:tc>
                  <a:txBody>
                    <a:bodyPr/>
                    <a:lstStyle/>
                    <a:p>
                      <a:pPr algn="ctr"/>
                      <a:r>
                        <a:rPr lang="en-US" sz="2400" b="1">
                          <a:latin typeface="Poppins" panose="00000500000000000000" pitchFamily="2" charset="0"/>
                          <a:cs typeface="Poppins" panose="00000500000000000000" pitchFamily="2" charset="0"/>
                        </a:rPr>
                        <a:t>SOUTH</a:t>
                      </a:r>
                      <a:endParaRPr lang="en-US" sz="2400">
                        <a:latin typeface="Poppins" panose="00000500000000000000" pitchFamily="2" charset="0"/>
                        <a:cs typeface="Poppins" panose="00000500000000000000" pitchFamily="2" charset="0"/>
                      </a:endParaRPr>
                    </a:p>
                  </a:txBody>
                  <a:tcPr anchor="ctr"/>
                </a:tc>
                <a:tc>
                  <a:txBody>
                    <a:bodyPr/>
                    <a:lstStyle/>
                    <a:p>
                      <a:pPr algn="ctr"/>
                      <a:r>
                        <a:rPr lang="en-US" sz="2400" b="1">
                          <a:latin typeface="Poppins" panose="00000500000000000000" pitchFamily="2" charset="0"/>
                          <a:cs typeface="Poppins" panose="00000500000000000000" pitchFamily="2" charset="0"/>
                        </a:rPr>
                        <a:t>EAST</a:t>
                      </a:r>
                      <a:endParaRPr lang="en-US" sz="2400">
                        <a:latin typeface="Poppins" panose="00000500000000000000" pitchFamily="2" charset="0"/>
                        <a:cs typeface="Poppins" panose="00000500000000000000" pitchFamily="2" charset="0"/>
                      </a:endParaRPr>
                    </a:p>
                  </a:txBody>
                  <a:tcPr anchor="ctr"/>
                </a:tc>
                <a:tc>
                  <a:txBody>
                    <a:bodyPr/>
                    <a:lstStyle/>
                    <a:p>
                      <a:pPr algn="ctr"/>
                      <a:r>
                        <a:rPr lang="en-US" sz="2400" b="1">
                          <a:latin typeface="Poppins" panose="00000500000000000000" pitchFamily="2" charset="0"/>
                          <a:cs typeface="Poppins" panose="00000500000000000000" pitchFamily="2" charset="0"/>
                        </a:rPr>
                        <a:t>WEST</a:t>
                      </a:r>
                      <a:endParaRPr lang="en-US" sz="240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08618350"/>
                  </a:ext>
                </a:extLst>
              </a:tr>
              <a:tr h="1042776">
                <a:tc>
                  <a:txBody>
                    <a:bodyPr/>
                    <a:lstStyle/>
                    <a:p>
                      <a:pPr algn="ctr" rtl="0"/>
                      <a:r>
                        <a:rPr lang="de-DE" sz="1600" b="1" i="0" u="none" strike="noStrike" cap="none">
                          <a:solidFill>
                            <a:schemeClr val="dk1"/>
                          </a:solidFill>
                          <a:effectLst/>
                          <a:latin typeface="Poppins" panose="00000500000000000000" pitchFamily="2" charset="0"/>
                          <a:ea typeface="+mn-ea"/>
                          <a:cs typeface="Poppins" panose="00000500000000000000" pitchFamily="2" charset="0"/>
                          <a:sym typeface="Arial"/>
                        </a:rPr>
                        <a:t>Michele Parsons</a:t>
                      </a:r>
                      <a:endParaRPr lang="de-DE" sz="1600" b="1">
                        <a:effectLst/>
                        <a:latin typeface="Poppins" panose="00000500000000000000" pitchFamily="2" charset="0"/>
                        <a:cs typeface="Poppins" panose="00000500000000000000" pitchFamily="2" charset="0"/>
                      </a:endParaRPr>
                    </a:p>
                    <a:p>
                      <a:pPr algn="ctr" rtl="0">
                        <a:spcBef>
                          <a:spcPts val="600"/>
                        </a:spcBef>
                        <a:spcAft>
                          <a:spcPts val="600"/>
                        </a:spcAft>
                      </a:pPr>
                      <a:r>
                        <a:rPr lang="de-DE" sz="1100" b="0" i="0" u="sng" strike="noStrike" cap="none">
                          <a:solidFill>
                            <a:schemeClr val="accent1">
                              <a:lumMod val="75000"/>
                            </a:schemeClr>
                          </a:solidFill>
                          <a:effectLst/>
                          <a:latin typeface="Poppins" panose="00000500000000000000" pitchFamily="2" charset="0"/>
                          <a:ea typeface="+mn-ea"/>
                          <a:cs typeface="Poppins" panose="00000500000000000000" pitchFamily="2" charset="0"/>
                          <a:sym typeface="Arial"/>
                          <a:hlinkClick r:id="rId3">
                            <a:extLst>
                              <a:ext uri="{A12FA001-AC4F-418D-AE19-62706E023703}">
                                <ahyp:hlinkClr xmlns:ahyp="http://schemas.microsoft.com/office/drawing/2018/hyperlinkcolor" val="tx"/>
                              </a:ext>
                            </a:extLst>
                          </a:hlinkClick>
                        </a:rPr>
                        <a:t>michele.parsons@lausd.net</a:t>
                      </a:r>
                      <a:endParaRPr lang="de-DE" sz="1100" b="0">
                        <a:solidFill>
                          <a:schemeClr val="accent1">
                            <a:lumMod val="75000"/>
                          </a:schemeClr>
                        </a:solidFill>
                        <a:effectLst/>
                        <a:latin typeface="Poppins" panose="00000500000000000000" pitchFamily="2" charset="0"/>
                        <a:cs typeface="Poppins" panose="000005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1600" b="1" i="0" u="none" strike="noStrike" cap="none">
                          <a:solidFill>
                            <a:schemeClr val="dk1"/>
                          </a:solidFill>
                          <a:effectLst/>
                          <a:latin typeface="Poppins" panose="00000500000000000000" pitchFamily="2" charset="0"/>
                          <a:ea typeface="+mn-ea"/>
                          <a:cs typeface="Poppins" panose="00000500000000000000" pitchFamily="2" charset="0"/>
                          <a:sym typeface="Arial"/>
                        </a:rPr>
                        <a:t>Mario Apodaca</a:t>
                      </a:r>
                    </a:p>
                    <a:p>
                      <a:pPr marL="0" marR="0" lvl="0" indent="0" algn="ctr" defTabSz="914400" rtl="0" eaLnBrk="1" fontAlgn="auto" latinLnBrk="0" hangingPunct="1">
                        <a:lnSpc>
                          <a:spcPct val="100000"/>
                        </a:lnSpc>
                        <a:spcBef>
                          <a:spcPts val="600"/>
                        </a:spcBef>
                        <a:spcAft>
                          <a:spcPts val="600"/>
                        </a:spcAft>
                        <a:buClr>
                          <a:srgbClr val="000000"/>
                        </a:buClr>
                        <a:buSzTx/>
                        <a:buFont typeface="Arial"/>
                        <a:buNone/>
                        <a:tabLst/>
                        <a:defRPr/>
                      </a:pPr>
                      <a:r>
                        <a:rPr kumimoji="0" lang="de-DE" sz="1100" b="0" i="0" u="sng" strike="noStrike" kern="0" cap="none" spc="0" normalizeH="0" baseline="0" noProof="0">
                          <a:ln>
                            <a:noFill/>
                          </a:ln>
                          <a:solidFill>
                            <a:schemeClr val="accent1">
                              <a:lumMod val="75000"/>
                            </a:schemeClr>
                          </a:solidFill>
                          <a:effectLst/>
                          <a:uLnTx/>
                          <a:uFillTx/>
                          <a:latin typeface="Poppins" panose="00000500000000000000" pitchFamily="2" charset="0"/>
                          <a:ea typeface="+mn-ea"/>
                          <a:cs typeface="Poppins" panose="00000500000000000000" pitchFamily="2" charset="0"/>
                          <a:sym typeface="Arial"/>
                        </a:rPr>
                        <a:t>mario.apodaca@lausd.net </a:t>
                      </a:r>
                      <a:endParaRPr lang="de-DE" sz="1600" b="1">
                        <a:solidFill>
                          <a:schemeClr val="accent1">
                            <a:lumMod val="75000"/>
                          </a:schemeClr>
                        </a:solidFill>
                        <a:effectLst/>
                        <a:latin typeface="Poppins" panose="00000500000000000000" pitchFamily="2" charset="0"/>
                        <a:cs typeface="Poppins" panose="000005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1600" b="1" i="0" u="none" strike="noStrike" cap="none">
                          <a:solidFill>
                            <a:schemeClr val="dk1"/>
                          </a:solidFill>
                          <a:effectLst/>
                          <a:latin typeface="Poppins" panose="00000500000000000000" pitchFamily="2" charset="0"/>
                          <a:ea typeface="+mn-ea"/>
                          <a:cs typeface="Poppins" panose="00000500000000000000" pitchFamily="2" charset="0"/>
                          <a:sym typeface="Arial"/>
                        </a:rPr>
                        <a:t>Yolanda Campos</a:t>
                      </a:r>
                    </a:p>
                    <a:p>
                      <a:pPr marL="0" marR="0" lvl="0" indent="0" algn="ctr" defTabSz="914400" rtl="0" eaLnBrk="1" fontAlgn="auto" latinLnBrk="0" hangingPunct="1">
                        <a:lnSpc>
                          <a:spcPct val="100000"/>
                        </a:lnSpc>
                        <a:spcBef>
                          <a:spcPts val="600"/>
                        </a:spcBef>
                        <a:spcAft>
                          <a:spcPts val="600"/>
                        </a:spcAft>
                        <a:buClr>
                          <a:srgbClr val="000000"/>
                        </a:buClr>
                        <a:buSzTx/>
                        <a:buFont typeface="Arial"/>
                        <a:buNone/>
                        <a:tabLst/>
                        <a:defRPr/>
                      </a:pPr>
                      <a:r>
                        <a:rPr kumimoji="0" lang="de-DE" sz="1100" b="0" i="0" u="sng" strike="noStrike" kern="0" cap="none" spc="0" normalizeH="0" baseline="0" noProof="0">
                          <a:ln>
                            <a:noFill/>
                          </a:ln>
                          <a:solidFill>
                            <a:schemeClr val="accent1">
                              <a:lumMod val="75000"/>
                            </a:schemeClr>
                          </a:solidFill>
                          <a:effectLst/>
                          <a:uLnTx/>
                          <a:uFillTx/>
                          <a:latin typeface="Poppins" panose="00000500000000000000" pitchFamily="2" charset="0"/>
                          <a:ea typeface="+mn-ea"/>
                          <a:cs typeface="Poppins" panose="00000500000000000000" pitchFamily="2" charset="0"/>
                          <a:sym typeface="Arial"/>
                        </a:rPr>
                        <a:t>yolanda.campos@lausd.net </a:t>
                      </a:r>
                      <a:endParaRPr kumimoji="0" lang="de-DE" sz="1100" b="0" i="0" u="none" strike="noStrike" kern="0" cap="none" spc="0" normalizeH="0" baseline="0" noProof="0">
                        <a:ln>
                          <a:noFill/>
                        </a:ln>
                        <a:solidFill>
                          <a:schemeClr val="accent1">
                            <a:lumMod val="75000"/>
                          </a:schemeClr>
                        </a:solidFill>
                        <a:effectLst/>
                        <a:uLnTx/>
                        <a:uFillTx/>
                        <a:latin typeface="Poppins" panose="00000500000000000000" pitchFamily="2" charset="0"/>
                        <a:ea typeface="+mn-ea"/>
                        <a:cs typeface="Poppins" panose="00000500000000000000" pitchFamily="2" charset="0"/>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1400" b="1" i="0" u="none" strike="noStrike" cap="none">
                          <a:solidFill>
                            <a:schemeClr val="dk1"/>
                          </a:solidFill>
                          <a:effectLst/>
                          <a:latin typeface="Poppins" panose="00000500000000000000" pitchFamily="2" charset="0"/>
                          <a:ea typeface="+mn-ea"/>
                          <a:cs typeface="Poppins" panose="00000500000000000000" pitchFamily="2" charset="0"/>
                          <a:sym typeface="Arial"/>
                        </a:rPr>
                        <a:t>Guadalupe Garibay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kumimoji="0" lang="de-DE" sz="200" b="0" i="0" u="none" strike="noStrike" kern="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sym typeface="Arial"/>
                        </a:rPr>
                      </a:br>
                      <a:r>
                        <a:rPr kumimoji="0" lang="de-DE" sz="1100" b="0" i="0" u="sng" strike="noStrike" kern="0" cap="none" spc="0" normalizeH="0" baseline="0" noProof="0">
                          <a:ln>
                            <a:noFill/>
                          </a:ln>
                          <a:solidFill>
                            <a:schemeClr val="accent1">
                              <a:lumMod val="75000"/>
                            </a:schemeClr>
                          </a:solidFill>
                          <a:effectLst/>
                          <a:uLnTx/>
                          <a:uFillTx/>
                          <a:latin typeface="Poppins" panose="00000500000000000000" pitchFamily="2" charset="0"/>
                          <a:ea typeface="+mn-ea"/>
                          <a:cs typeface="Poppins" panose="00000500000000000000" pitchFamily="2" charset="0"/>
                          <a:sym typeface="Arial"/>
                        </a:rPr>
                        <a:t>gxg1959@lausd.net </a:t>
                      </a:r>
                      <a:endParaRPr lang="de-DE" sz="1100" b="1">
                        <a:solidFill>
                          <a:schemeClr val="accent1">
                            <a:lumMod val="75000"/>
                          </a:schemeClr>
                        </a:solidFill>
                        <a:effectLst/>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202894913"/>
                  </a:ext>
                </a:extLst>
              </a:tr>
              <a:tr h="2163104">
                <a:tc>
                  <a:txBody>
                    <a:bodyPr/>
                    <a:lstStyle/>
                    <a:p>
                      <a:pPr algn="ctr"/>
                      <a:endParaRPr lang="en-US" sz="1800" b="1">
                        <a:latin typeface="Poppins" panose="00000500000000000000" pitchFamily="2" charset="0"/>
                        <a:cs typeface="Poppins" panose="00000500000000000000" pitchFamily="2" charset="0"/>
                      </a:endParaRPr>
                    </a:p>
                  </a:txBody>
                  <a:tcPr anchor="ctr"/>
                </a:tc>
                <a:tc>
                  <a:txBody>
                    <a:bodyPr/>
                    <a:lstStyle/>
                    <a:p>
                      <a:pPr algn="ctr"/>
                      <a:endParaRPr lang="en-US" sz="1800" b="1">
                        <a:latin typeface="Poppins" panose="00000500000000000000" pitchFamily="2" charset="0"/>
                        <a:cs typeface="Poppins" panose="00000500000000000000" pitchFamily="2" charset="0"/>
                      </a:endParaRPr>
                    </a:p>
                  </a:txBody>
                  <a:tcPr anchor="ctr"/>
                </a:tc>
                <a:tc>
                  <a:txBody>
                    <a:bodyPr/>
                    <a:lstStyle/>
                    <a:p>
                      <a:pPr algn="ctr"/>
                      <a:endParaRPr lang="en-US" sz="1800" b="1">
                        <a:latin typeface="Poppins" panose="00000500000000000000" pitchFamily="2" charset="0"/>
                        <a:cs typeface="Poppins" panose="00000500000000000000" pitchFamily="2" charset="0"/>
                      </a:endParaRPr>
                    </a:p>
                  </a:txBody>
                  <a:tcPr anchor="ctr"/>
                </a:tc>
                <a:tc>
                  <a:txBody>
                    <a:bodyPr/>
                    <a:lstStyle/>
                    <a:p>
                      <a:pPr algn="ctr"/>
                      <a:endParaRPr lang="en-US" sz="1800" b="1">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1250418919"/>
                  </a:ext>
                </a:extLst>
              </a:tr>
            </a:tbl>
          </a:graphicData>
        </a:graphic>
      </p:graphicFrame>
      <p:pic>
        <p:nvPicPr>
          <p:cNvPr id="4" name="Picture 3" descr="A person wearing glasses and a red shirt&#10;&#10;Description automatically generated">
            <a:extLst>
              <a:ext uri="{FF2B5EF4-FFF2-40B4-BE49-F238E27FC236}">
                <a16:creationId xmlns:a16="http://schemas.microsoft.com/office/drawing/2014/main" id="{AD5E5F83-F88C-D45D-669D-34854E5AAFEE}"/>
              </a:ext>
            </a:extLst>
          </p:cNvPr>
          <p:cNvPicPr>
            <a:picLocks noChangeAspect="1"/>
          </p:cNvPicPr>
          <p:nvPr/>
        </p:nvPicPr>
        <p:blipFill>
          <a:blip r:embed="rId4"/>
          <a:stretch>
            <a:fillRect/>
          </a:stretch>
        </p:blipFill>
        <p:spPr>
          <a:xfrm>
            <a:off x="460470" y="2576765"/>
            <a:ext cx="1485060" cy="2051797"/>
          </a:xfrm>
          <a:prstGeom prst="rect">
            <a:avLst/>
          </a:prstGeom>
        </p:spPr>
      </p:pic>
      <p:pic>
        <p:nvPicPr>
          <p:cNvPr id="6" name="Picture 5" descr="A person wearing glasses and a suit&#10;&#10;Description automatically generated">
            <a:extLst>
              <a:ext uri="{FF2B5EF4-FFF2-40B4-BE49-F238E27FC236}">
                <a16:creationId xmlns:a16="http://schemas.microsoft.com/office/drawing/2014/main" id="{6ABAAADB-1744-F4FE-D7C0-5E79D9729759}"/>
              </a:ext>
            </a:extLst>
          </p:cNvPr>
          <p:cNvPicPr>
            <a:picLocks noChangeAspect="1"/>
          </p:cNvPicPr>
          <p:nvPr/>
        </p:nvPicPr>
        <p:blipFill>
          <a:blip r:embed="rId5"/>
          <a:stretch>
            <a:fillRect/>
          </a:stretch>
        </p:blipFill>
        <p:spPr>
          <a:xfrm>
            <a:off x="2706129" y="2576765"/>
            <a:ext cx="1538848" cy="2051797"/>
          </a:xfrm>
          <a:prstGeom prst="rect">
            <a:avLst/>
          </a:prstGeom>
        </p:spPr>
      </p:pic>
      <p:pic>
        <p:nvPicPr>
          <p:cNvPr id="7" name="Picture 6" descr="A person smiling for a picture&#10;&#10;Description automatically generated">
            <a:extLst>
              <a:ext uri="{FF2B5EF4-FFF2-40B4-BE49-F238E27FC236}">
                <a16:creationId xmlns:a16="http://schemas.microsoft.com/office/drawing/2014/main" id="{431E0A1D-88CB-71B3-615F-4C06C0C7FAE0}"/>
              </a:ext>
            </a:extLst>
          </p:cNvPr>
          <p:cNvPicPr>
            <a:picLocks noChangeAspect="1"/>
          </p:cNvPicPr>
          <p:nvPr/>
        </p:nvPicPr>
        <p:blipFill>
          <a:blip r:embed="rId6"/>
          <a:stretch>
            <a:fillRect/>
          </a:stretch>
        </p:blipFill>
        <p:spPr>
          <a:xfrm>
            <a:off x="4892118" y="2576765"/>
            <a:ext cx="1538848" cy="2051797"/>
          </a:xfrm>
          <a:prstGeom prst="rect">
            <a:avLst/>
          </a:prstGeom>
        </p:spPr>
      </p:pic>
      <p:pic>
        <p:nvPicPr>
          <p:cNvPr id="8" name="Picture 7" descr="A person smiling at the camera&#10;&#10;Description automatically generated">
            <a:extLst>
              <a:ext uri="{FF2B5EF4-FFF2-40B4-BE49-F238E27FC236}">
                <a16:creationId xmlns:a16="http://schemas.microsoft.com/office/drawing/2014/main" id="{7B057162-5E65-3362-4FCF-CC07C9FA143A}"/>
              </a:ext>
            </a:extLst>
          </p:cNvPr>
          <p:cNvPicPr>
            <a:picLocks noChangeAspect="1"/>
          </p:cNvPicPr>
          <p:nvPr/>
        </p:nvPicPr>
        <p:blipFill>
          <a:blip r:embed="rId7"/>
          <a:stretch>
            <a:fillRect/>
          </a:stretch>
        </p:blipFill>
        <p:spPr>
          <a:xfrm>
            <a:off x="7127271" y="2593184"/>
            <a:ext cx="1538848" cy="2018960"/>
          </a:xfrm>
          <a:prstGeom prst="rect">
            <a:avLst/>
          </a:prstGeom>
        </p:spPr>
      </p:pic>
    </p:spTree>
    <p:extLst>
      <p:ext uri="{BB962C8B-B14F-4D97-AF65-F5344CB8AC3E}">
        <p14:creationId xmlns:p14="http://schemas.microsoft.com/office/powerpoint/2010/main" val="936771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0D483BD9-CF07-83A4-47E4-D06BCD860D70}"/>
              </a:ext>
            </a:extLst>
          </p:cNvPr>
          <p:cNvSpPr txBox="1"/>
          <p:nvPr/>
        </p:nvSpPr>
        <p:spPr>
          <a:xfrm>
            <a:off x="3468199" y="3742764"/>
            <a:ext cx="2081323" cy="923330"/>
          </a:xfrm>
          <a:prstGeom prst="rect">
            <a:avLst/>
          </a:prstGeom>
          <a:noFill/>
          <a:ln w="28575">
            <a:solidFill>
              <a:schemeClr val="bg1"/>
            </a:solidFill>
          </a:ln>
        </p:spPr>
        <p:txBody>
          <a:bodyPr wrap="square" lIns="91440" tIns="45720" rIns="91440" bIns="45720" rtlCol="0" anchor="t">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ctr"/>
            <a:r>
              <a:rPr lang="en-US" sz="1350" b="1">
                <a:solidFill>
                  <a:schemeClr val="bg1"/>
                </a:solidFill>
                <a:latin typeface="Poppins"/>
                <a:cs typeface="Calibri"/>
              </a:rPr>
              <a:t>Student Testing Branch</a:t>
            </a:r>
            <a:endParaRPr lang="en-US">
              <a:solidFill>
                <a:schemeClr val="bg1"/>
              </a:solidFill>
              <a:latin typeface="Poppins"/>
              <a:cs typeface="Poppins"/>
            </a:endParaRPr>
          </a:p>
          <a:p>
            <a:pPr algn="ctr"/>
            <a:r>
              <a:rPr lang="en-US" sz="1350" b="1">
                <a:solidFill>
                  <a:schemeClr val="bg1"/>
                </a:solidFill>
                <a:latin typeface="Poppins"/>
                <a:cs typeface="Calibri"/>
              </a:rPr>
              <a:t>(213) 241-4104</a:t>
            </a:r>
          </a:p>
          <a:p>
            <a:pPr algn="ctr"/>
            <a:r>
              <a:rPr lang="en-US" sz="1350">
                <a:solidFill>
                  <a:schemeClr val="bg1"/>
                </a:solidFill>
                <a:latin typeface="Poppins"/>
                <a:cs typeface="Calibri"/>
              </a:rPr>
              <a:t>7:30 am – 4:00 pm</a:t>
            </a:r>
          </a:p>
        </p:txBody>
      </p:sp>
      <p:pic>
        <p:nvPicPr>
          <p:cNvPr id="4" name="Picture 3">
            <a:extLst>
              <a:ext uri="{FF2B5EF4-FFF2-40B4-BE49-F238E27FC236}">
                <a16:creationId xmlns:a16="http://schemas.microsoft.com/office/drawing/2014/main" id="{11522CBE-3204-B91B-ADF7-03FFAB19A43C}"/>
              </a:ext>
            </a:extLst>
          </p:cNvPr>
          <p:cNvPicPr>
            <a:picLocks noChangeAspect="1"/>
          </p:cNvPicPr>
          <p:nvPr/>
        </p:nvPicPr>
        <p:blipFill>
          <a:blip r:embed="rId2"/>
          <a:srcRect/>
          <a:stretch/>
        </p:blipFill>
        <p:spPr>
          <a:xfrm>
            <a:off x="2760359" y="943400"/>
            <a:ext cx="3483321" cy="2460095"/>
          </a:xfrm>
          <a:prstGeom prst="rect">
            <a:avLst/>
          </a:prstGeom>
        </p:spPr>
      </p:pic>
    </p:spTree>
    <p:extLst>
      <p:ext uri="{BB962C8B-B14F-4D97-AF65-F5344CB8AC3E}">
        <p14:creationId xmlns:p14="http://schemas.microsoft.com/office/powerpoint/2010/main" val="93162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6524B0-5368-F23D-81D9-BC5659617B30}"/>
              </a:ext>
            </a:extLst>
          </p:cNvPr>
          <p:cNvSpPr>
            <a:spLocks noGrp="1"/>
          </p:cNvSpPr>
          <p:nvPr>
            <p:ph type="title"/>
          </p:nvPr>
        </p:nvSpPr>
        <p:spPr/>
        <p:txBody>
          <a:bodyPr lIns="68580" tIns="34290" rIns="68580" bIns="34290" anchor="ctr">
            <a:normAutofit/>
          </a:bodyPr>
          <a:lstStyle/>
          <a:p>
            <a:r>
              <a:rPr lang="en-US"/>
              <a:t>ELPAC Interim Assessments</a:t>
            </a:r>
          </a:p>
        </p:txBody>
      </p:sp>
      <p:sp>
        <p:nvSpPr>
          <p:cNvPr id="5" name="Text Placeholder 4">
            <a:extLst>
              <a:ext uri="{FF2B5EF4-FFF2-40B4-BE49-F238E27FC236}">
                <a16:creationId xmlns:a16="http://schemas.microsoft.com/office/drawing/2014/main" id="{BC813163-8F31-D672-0F66-8FDB5559965C}"/>
              </a:ext>
            </a:extLst>
          </p:cNvPr>
          <p:cNvSpPr>
            <a:spLocks noGrp="1"/>
          </p:cNvSpPr>
          <p:nvPr>
            <p:ph type="body" idx="1"/>
          </p:nvPr>
        </p:nvSpPr>
        <p:spPr>
          <a:xfrm>
            <a:off x="268972" y="882877"/>
            <a:ext cx="8454662" cy="3793834"/>
          </a:xfrm>
        </p:spPr>
        <p:txBody>
          <a:bodyPr/>
          <a:lstStyle/>
          <a:p>
            <a:pPr marL="139700" indent="0">
              <a:lnSpc>
                <a:spcPct val="90000"/>
              </a:lnSpc>
              <a:spcBef>
                <a:spcPts val="700"/>
              </a:spcBef>
              <a:buNone/>
            </a:pPr>
            <a:r>
              <a:rPr lang="en-US" sz="1800" b="1">
                <a:latin typeface="Poppins"/>
                <a:cs typeface="Arial"/>
              </a:rPr>
              <a:t>How an assessment is administered can impact how the data it provides should be interpreted.</a:t>
            </a:r>
          </a:p>
          <a:p>
            <a:pPr marL="482600" indent="-342900">
              <a:lnSpc>
                <a:spcPct val="90000"/>
              </a:lnSpc>
              <a:spcBef>
                <a:spcPts val="550"/>
              </a:spcBef>
              <a:buAutoNum type="arabicPeriod"/>
            </a:pPr>
            <a:r>
              <a:rPr lang="en-US" sz="1600" b="1">
                <a:latin typeface="Poppins"/>
                <a:cs typeface="Arial"/>
              </a:rPr>
              <a:t>Standardized Administration</a:t>
            </a:r>
          </a:p>
          <a:p>
            <a:pPr marL="971550" lvl="1" indent="-342900">
              <a:lnSpc>
                <a:spcPct val="90000"/>
              </a:lnSpc>
              <a:spcBef>
                <a:spcPts val="500"/>
              </a:spcBef>
              <a:buAutoNum type="alphaLcPeriod"/>
            </a:pPr>
            <a:r>
              <a:rPr lang="en-US" sz="1500">
                <a:latin typeface="Poppins"/>
                <a:cs typeface="Arial"/>
              </a:rPr>
              <a:t>Students complete the IA individually following the administration procedure used for the summative assessments. </a:t>
            </a:r>
          </a:p>
          <a:p>
            <a:pPr marL="971550" lvl="1" indent="-342900">
              <a:lnSpc>
                <a:spcPct val="90000"/>
              </a:lnSpc>
              <a:spcBef>
                <a:spcPts val="500"/>
              </a:spcBef>
              <a:buAutoNum type="alphaLcPeriod"/>
            </a:pPr>
            <a:r>
              <a:rPr lang="en-US" sz="1500">
                <a:latin typeface="Poppins"/>
                <a:cs typeface="Arial"/>
              </a:rPr>
              <a:t>The results can be considered an assessment of what students know.</a:t>
            </a:r>
          </a:p>
          <a:p>
            <a:pPr marL="482600" indent="-342900">
              <a:lnSpc>
                <a:spcPct val="90000"/>
              </a:lnSpc>
              <a:spcBef>
                <a:spcPts val="550"/>
              </a:spcBef>
              <a:buAutoNum type="arabicPeriod"/>
            </a:pPr>
            <a:r>
              <a:rPr lang="en-US" sz="1600" b="1">
                <a:latin typeface="Poppins"/>
                <a:cs typeface="Arial"/>
              </a:rPr>
              <a:t>Non standardized Administration </a:t>
            </a:r>
          </a:p>
          <a:p>
            <a:pPr marL="971550" lvl="1" indent="-342900">
              <a:lnSpc>
                <a:spcPct val="90000"/>
              </a:lnSpc>
              <a:spcBef>
                <a:spcPts val="500"/>
              </a:spcBef>
              <a:buAutoNum type="alphaLcPeriod"/>
            </a:pPr>
            <a:r>
              <a:rPr lang="en-US" sz="1500">
                <a:latin typeface="Poppins"/>
                <a:cs typeface="Arial"/>
              </a:rPr>
              <a:t>Students complete the IA under conditions that are not consistent with the administration requirements of the summative assessment. </a:t>
            </a:r>
          </a:p>
          <a:p>
            <a:pPr marL="971550" lvl="1" indent="-342900">
              <a:lnSpc>
                <a:spcPct val="90000"/>
              </a:lnSpc>
              <a:spcBef>
                <a:spcPts val="500"/>
              </a:spcBef>
              <a:buAutoNum type="alphaLcPeriod"/>
            </a:pPr>
            <a:r>
              <a:rPr lang="en-US" sz="1500">
                <a:latin typeface="Poppins"/>
                <a:cs typeface="Arial"/>
              </a:rPr>
              <a:t>Some examples of Non standardized administration might include, but are not limited to, the following:</a:t>
            </a:r>
          </a:p>
          <a:p>
            <a:pPr marL="1365250" lvl="2" indent="-342900">
              <a:lnSpc>
                <a:spcPct val="90000"/>
              </a:lnSpc>
              <a:spcBef>
                <a:spcPts val="500"/>
              </a:spcBef>
              <a:buAutoNum type="romanLcPeriod"/>
            </a:pPr>
            <a:r>
              <a:rPr lang="en-US" sz="1300">
                <a:latin typeface="Poppins"/>
                <a:cs typeface="Arial"/>
              </a:rPr>
              <a:t>Administering tests while students answer cooperatively in pairs, in small groups, or as a whole class</a:t>
            </a:r>
          </a:p>
        </p:txBody>
      </p:sp>
    </p:spTree>
    <p:extLst>
      <p:ext uri="{BB962C8B-B14F-4D97-AF65-F5344CB8AC3E}">
        <p14:creationId xmlns:p14="http://schemas.microsoft.com/office/powerpoint/2010/main" val="172214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6524B0-5368-F23D-81D9-BC5659617B30}"/>
              </a:ext>
            </a:extLst>
          </p:cNvPr>
          <p:cNvSpPr>
            <a:spLocks noGrp="1"/>
          </p:cNvSpPr>
          <p:nvPr>
            <p:ph type="title"/>
          </p:nvPr>
        </p:nvSpPr>
        <p:spPr/>
        <p:txBody>
          <a:bodyPr lIns="68580" tIns="34290" rIns="68580" bIns="34290" anchor="ctr">
            <a:normAutofit/>
          </a:bodyPr>
          <a:lstStyle/>
          <a:p>
            <a:pPr>
              <a:lnSpc>
                <a:spcPct val="90000"/>
              </a:lnSpc>
            </a:pPr>
            <a:r>
              <a:rPr lang="en-US"/>
              <a:t>ELPAC Interim Assessments</a:t>
            </a:r>
          </a:p>
        </p:txBody>
      </p:sp>
      <p:sp>
        <p:nvSpPr>
          <p:cNvPr id="5" name="Text Placeholder 4">
            <a:extLst>
              <a:ext uri="{FF2B5EF4-FFF2-40B4-BE49-F238E27FC236}">
                <a16:creationId xmlns:a16="http://schemas.microsoft.com/office/drawing/2014/main" id="{2CED8426-4817-BBEC-E5D4-2E963B541800}"/>
              </a:ext>
            </a:extLst>
          </p:cNvPr>
          <p:cNvSpPr>
            <a:spLocks noGrp="1"/>
          </p:cNvSpPr>
          <p:nvPr>
            <p:ph type="body" idx="1"/>
          </p:nvPr>
        </p:nvSpPr>
        <p:spPr>
          <a:xfrm>
            <a:off x="311700" y="935692"/>
            <a:ext cx="8488278" cy="3793834"/>
          </a:xfrm>
        </p:spPr>
        <p:txBody>
          <a:bodyPr/>
          <a:lstStyle/>
          <a:p>
            <a:pPr>
              <a:spcBef>
                <a:spcPts val="550"/>
              </a:spcBef>
              <a:spcAft>
                <a:spcPts val="75"/>
              </a:spcAft>
            </a:pPr>
            <a:r>
              <a:rPr lang="en-US" sz="1600">
                <a:latin typeface="Poppins"/>
                <a:cs typeface="Arial"/>
              </a:rPr>
              <a:t>Each set of ELPAC IAs have four individual domain-based tests (i.e., Listening, Speaking, Reading, and Writing). </a:t>
            </a:r>
          </a:p>
          <a:p>
            <a:pPr lvl="1">
              <a:spcBef>
                <a:spcPts val="500"/>
              </a:spcBef>
              <a:spcAft>
                <a:spcPts val="75"/>
              </a:spcAft>
            </a:pPr>
            <a:r>
              <a:rPr lang="en-US" sz="1400">
                <a:latin typeface="Poppins"/>
                <a:cs typeface="Arial"/>
              </a:rPr>
              <a:t>Administered online</a:t>
            </a:r>
          </a:p>
          <a:p>
            <a:pPr lvl="1">
              <a:spcBef>
                <a:spcPts val="500"/>
              </a:spcBef>
              <a:spcAft>
                <a:spcPts val="75"/>
              </a:spcAft>
            </a:pPr>
            <a:r>
              <a:rPr lang="en-US" sz="1400">
                <a:latin typeface="Poppins"/>
                <a:cs typeface="Arial"/>
              </a:rPr>
              <a:t>IAs are untimed</a:t>
            </a:r>
          </a:p>
          <a:p>
            <a:pPr>
              <a:spcBef>
                <a:spcPts val="700"/>
              </a:spcBef>
              <a:spcAft>
                <a:spcPts val="75"/>
              </a:spcAft>
            </a:pPr>
            <a:r>
              <a:rPr lang="en-US" sz="1600">
                <a:latin typeface="Poppins"/>
                <a:cs typeface="Arial"/>
              </a:rPr>
              <a:t>Developed for the following seven grade levels and grade spans:</a:t>
            </a:r>
          </a:p>
          <a:p>
            <a:pPr lvl="1">
              <a:spcBef>
                <a:spcPts val="550"/>
              </a:spcBef>
              <a:spcAft>
                <a:spcPts val="75"/>
              </a:spcAft>
            </a:pPr>
            <a:r>
              <a:rPr lang="en-US" sz="1400">
                <a:latin typeface="Poppins"/>
                <a:cs typeface="Arial"/>
              </a:rPr>
              <a:t>Kindergarten</a:t>
            </a:r>
          </a:p>
          <a:p>
            <a:pPr lvl="1">
              <a:spcBef>
                <a:spcPts val="550"/>
              </a:spcBef>
              <a:spcAft>
                <a:spcPts val="75"/>
              </a:spcAft>
            </a:pPr>
            <a:r>
              <a:rPr lang="en-US" sz="1400">
                <a:latin typeface="Poppins"/>
                <a:cs typeface="Arial"/>
              </a:rPr>
              <a:t>Grade 1</a:t>
            </a:r>
          </a:p>
          <a:p>
            <a:pPr lvl="1">
              <a:spcBef>
                <a:spcPts val="550"/>
              </a:spcBef>
              <a:spcAft>
                <a:spcPts val="75"/>
              </a:spcAft>
            </a:pPr>
            <a:r>
              <a:rPr lang="en-US" sz="1400">
                <a:latin typeface="Poppins"/>
                <a:cs typeface="Arial"/>
              </a:rPr>
              <a:t>Grade 2</a:t>
            </a:r>
          </a:p>
          <a:p>
            <a:pPr lvl="1">
              <a:spcBef>
                <a:spcPts val="550"/>
              </a:spcBef>
              <a:spcAft>
                <a:spcPts val="75"/>
              </a:spcAft>
            </a:pPr>
            <a:r>
              <a:rPr lang="en-US" sz="1400">
                <a:latin typeface="Poppins"/>
                <a:cs typeface="Arial"/>
              </a:rPr>
              <a:t>Grade span 3-5</a:t>
            </a:r>
          </a:p>
          <a:p>
            <a:pPr lvl="1">
              <a:spcBef>
                <a:spcPts val="550"/>
              </a:spcBef>
              <a:spcAft>
                <a:spcPts val="75"/>
              </a:spcAft>
            </a:pPr>
            <a:r>
              <a:rPr lang="en-US" sz="1400">
                <a:latin typeface="Poppins"/>
                <a:cs typeface="Arial"/>
              </a:rPr>
              <a:t>Grade span 6-8</a:t>
            </a:r>
          </a:p>
          <a:p>
            <a:pPr lvl="1">
              <a:spcBef>
                <a:spcPts val="550"/>
              </a:spcBef>
              <a:spcAft>
                <a:spcPts val="75"/>
              </a:spcAft>
            </a:pPr>
            <a:r>
              <a:rPr lang="en-US" sz="1400">
                <a:latin typeface="Poppins"/>
                <a:cs typeface="Arial"/>
              </a:rPr>
              <a:t>Grade span 9 and 10</a:t>
            </a:r>
          </a:p>
          <a:p>
            <a:pPr lvl="1">
              <a:spcBef>
                <a:spcPts val="550"/>
              </a:spcBef>
              <a:spcAft>
                <a:spcPts val="75"/>
              </a:spcAft>
            </a:pPr>
            <a:r>
              <a:rPr lang="en-US" sz="1400">
                <a:latin typeface="Poppins"/>
                <a:cs typeface="Arial"/>
              </a:rPr>
              <a:t>Grade span 11 and 12</a:t>
            </a:r>
          </a:p>
          <a:p>
            <a:endParaRPr lang="en-US" sz="1800"/>
          </a:p>
        </p:txBody>
      </p:sp>
    </p:spTree>
    <p:extLst>
      <p:ext uri="{BB962C8B-B14F-4D97-AF65-F5344CB8AC3E}">
        <p14:creationId xmlns:p14="http://schemas.microsoft.com/office/powerpoint/2010/main" val="62641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5E06-EFA2-2DD7-57D7-24FAFF1EBAA4}"/>
              </a:ext>
            </a:extLst>
          </p:cNvPr>
          <p:cNvSpPr>
            <a:spLocks noGrp="1"/>
          </p:cNvSpPr>
          <p:nvPr>
            <p:ph type="title"/>
          </p:nvPr>
        </p:nvSpPr>
        <p:spPr/>
        <p:txBody>
          <a:bodyPr anchor="ctr"/>
          <a:lstStyle/>
          <a:p>
            <a:r>
              <a:rPr lang="en-US"/>
              <a:t>Interim Assessments by Grade Level</a:t>
            </a:r>
          </a:p>
        </p:txBody>
      </p:sp>
      <p:sp>
        <p:nvSpPr>
          <p:cNvPr id="3" name="Text Placeholder 2">
            <a:extLst>
              <a:ext uri="{FF2B5EF4-FFF2-40B4-BE49-F238E27FC236}">
                <a16:creationId xmlns:a16="http://schemas.microsoft.com/office/drawing/2014/main" id="{0569272B-60D3-68E4-860B-50205324C838}"/>
              </a:ext>
            </a:extLst>
          </p:cNvPr>
          <p:cNvSpPr>
            <a:spLocks noGrp="1"/>
          </p:cNvSpPr>
          <p:nvPr>
            <p:ph type="body" idx="1"/>
          </p:nvPr>
        </p:nvSpPr>
        <p:spPr>
          <a:xfrm>
            <a:off x="311700" y="952500"/>
            <a:ext cx="4597184" cy="3768622"/>
          </a:xfrm>
        </p:spPr>
        <p:txBody>
          <a:bodyPr/>
          <a:lstStyle/>
          <a:p>
            <a:pPr>
              <a:spcAft>
                <a:spcPts val="1200"/>
              </a:spcAft>
            </a:pPr>
            <a:r>
              <a:rPr lang="en-US" sz="1600">
                <a:latin typeface="Poppins"/>
                <a:cs typeface="Arial"/>
                <a:hlinkClick r:id="rId2"/>
              </a:rPr>
              <a:t>Interim Assessments At a Glance</a:t>
            </a:r>
            <a:endParaRPr lang="en-US" sz="1600">
              <a:latin typeface="Poppins"/>
              <a:cs typeface="Arial"/>
            </a:endParaRPr>
          </a:p>
          <a:p>
            <a:pPr lvl="1">
              <a:spcAft>
                <a:spcPts val="1200"/>
              </a:spcAft>
            </a:pPr>
            <a:r>
              <a:rPr lang="en-US" sz="1400">
                <a:latin typeface="Poppins"/>
                <a:ea typeface="+mn-lt"/>
                <a:cs typeface="+mn-lt"/>
              </a:rPr>
              <a:t>This document lists, by grade level or grade span, all available CAASPP and ELPAC Interim Assessments.</a:t>
            </a:r>
            <a:endParaRPr lang="en-US" sz="1400">
              <a:latin typeface="Poppins"/>
              <a:cs typeface="Arial"/>
            </a:endParaRPr>
          </a:p>
          <a:p>
            <a:pPr>
              <a:spcAft>
                <a:spcPts val="1200"/>
              </a:spcAft>
            </a:pPr>
            <a:r>
              <a:rPr lang="en-US" sz="1600">
                <a:latin typeface="Poppins"/>
                <a:cs typeface="Arial"/>
                <a:hlinkClick r:id="rId3"/>
              </a:rPr>
              <a:t>Interim Assessments by Grade Level</a:t>
            </a:r>
            <a:r>
              <a:rPr lang="en-US" sz="1600">
                <a:latin typeface="Poppins"/>
                <a:cs typeface="Arial"/>
              </a:rPr>
              <a:t>: </a:t>
            </a:r>
            <a:endParaRPr lang="en-US" sz="1600">
              <a:latin typeface="Poppins"/>
            </a:endParaRPr>
          </a:p>
          <a:p>
            <a:pPr lvl="1">
              <a:spcAft>
                <a:spcPts val="1200"/>
              </a:spcAft>
            </a:pPr>
            <a:r>
              <a:rPr lang="en-US" sz="1400">
                <a:latin typeface="Poppins"/>
                <a:cs typeface="Arial"/>
              </a:rPr>
              <a:t>Lists the available IAs and associated standards</a:t>
            </a:r>
          </a:p>
          <a:p>
            <a:pPr lvl="1">
              <a:spcAft>
                <a:spcPts val="1200"/>
              </a:spcAft>
            </a:pPr>
            <a:r>
              <a:rPr lang="en-US" sz="1400">
                <a:latin typeface="Poppins"/>
                <a:cs typeface="Arial"/>
              </a:rPr>
              <a:t>Total number of items on each IA</a:t>
            </a:r>
          </a:p>
          <a:p>
            <a:pPr lvl="1">
              <a:spcAft>
                <a:spcPts val="1200"/>
              </a:spcAft>
            </a:pPr>
            <a:r>
              <a:rPr lang="en-US" sz="1400">
                <a:latin typeface="Poppins"/>
                <a:cs typeface="Arial"/>
              </a:rPr>
              <a:t>Provides the number of constructed response and essay items that require local hand scoring (by TA)</a:t>
            </a:r>
          </a:p>
          <a:p>
            <a:pPr lvl="1">
              <a:spcAft>
                <a:spcPts val="1200"/>
              </a:spcAft>
            </a:pPr>
            <a:endParaRPr lang="en-US" sz="1600"/>
          </a:p>
          <a:p>
            <a:endParaRPr lang="en-US" sz="1800"/>
          </a:p>
        </p:txBody>
      </p:sp>
      <p:pic>
        <p:nvPicPr>
          <p:cNvPr id="6" name="Picture 5" descr="Screen Clipping">
            <a:extLst>
              <a:ext uri="{FF2B5EF4-FFF2-40B4-BE49-F238E27FC236}">
                <a16:creationId xmlns:a16="http://schemas.microsoft.com/office/drawing/2014/main" id="{C950FE15-3D35-4719-4EAD-96A8D91D43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6469"/>
          <a:stretch/>
        </p:blipFill>
        <p:spPr>
          <a:xfrm>
            <a:off x="5407831" y="1123504"/>
            <a:ext cx="2595728" cy="822960"/>
          </a:xfrm>
          <a:prstGeom prst="rect">
            <a:avLst/>
          </a:prstGeom>
          <a:ln>
            <a:solidFill>
              <a:schemeClr val="tx1"/>
            </a:solidFill>
          </a:ln>
        </p:spPr>
      </p:pic>
      <p:pic>
        <p:nvPicPr>
          <p:cNvPr id="7" name="Picture 6" descr="Screen Clipping">
            <a:extLst>
              <a:ext uri="{FF2B5EF4-FFF2-40B4-BE49-F238E27FC236}">
                <a16:creationId xmlns:a16="http://schemas.microsoft.com/office/drawing/2014/main" id="{01D858F8-CFF8-8CF6-6616-8A6BCBC898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9068" b="4138"/>
          <a:stretch/>
        </p:blipFill>
        <p:spPr>
          <a:xfrm>
            <a:off x="5407831" y="3287331"/>
            <a:ext cx="2505834" cy="851723"/>
          </a:xfrm>
          <a:prstGeom prst="rect">
            <a:avLst/>
          </a:prstGeom>
          <a:ln>
            <a:solidFill>
              <a:schemeClr val="tx1"/>
            </a:solidFill>
          </a:ln>
        </p:spPr>
      </p:pic>
      <p:pic>
        <p:nvPicPr>
          <p:cNvPr id="8" name="Picture 7" descr="Screen Clipping">
            <a:extLst>
              <a:ext uri="{FF2B5EF4-FFF2-40B4-BE49-F238E27FC236}">
                <a16:creationId xmlns:a16="http://schemas.microsoft.com/office/drawing/2014/main" id="{40878228-8D34-0A27-0A86-0A648014A7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0809" b="40931"/>
          <a:stretch/>
        </p:blipFill>
        <p:spPr>
          <a:xfrm>
            <a:off x="5407832" y="2048976"/>
            <a:ext cx="3212759" cy="1135513"/>
          </a:xfrm>
          <a:prstGeom prst="rect">
            <a:avLst/>
          </a:prstGeom>
          <a:ln>
            <a:solidFill>
              <a:schemeClr val="tx1"/>
            </a:solidFill>
          </a:ln>
        </p:spPr>
      </p:pic>
    </p:spTree>
    <p:extLst>
      <p:ext uri="{BB962C8B-B14F-4D97-AF65-F5344CB8AC3E}">
        <p14:creationId xmlns:p14="http://schemas.microsoft.com/office/powerpoint/2010/main" val="2901187592"/>
      </p:ext>
    </p:extLst>
  </p:cSld>
  <p:clrMapOvr>
    <a:masterClrMapping/>
  </p:clrMapOvr>
</p:sld>
</file>

<file path=ppt/theme/theme1.xml><?xml version="1.0" encoding="utf-8"?>
<a:theme xmlns:a="http://schemas.openxmlformats.org/drawingml/2006/main" name="New LAUS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I Team Planning Launch Meeting - May 9 2023  -  Read-Only" id="{319B4DD6-0282-4E8D-985E-C352EB9E2A67}" vid="{BE321D3C-B9CF-4E9C-8EC0-2146F25BDCD8}"/>
    </a:ext>
  </a:extLst>
</a:theme>
</file>

<file path=ppt/theme/theme2.xml><?xml version="1.0" encoding="utf-8"?>
<a:theme xmlns:a="http://schemas.openxmlformats.org/drawingml/2006/main" name="New LAUS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I Team Planning Launch Meeting - May 9 2023  -  Read-Only" id="{319B4DD6-0282-4E8D-985E-C352EB9E2A67}" vid="{BE321D3C-B9CF-4E9C-8EC0-2146F25BDCD8}"/>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51d9cda-68fc-4cbc-925d-01b0271e2f03" xsi:nil="true"/>
    <AppVersion xmlns="551d9cda-68fc-4cbc-925d-01b0271e2f03" xsi:nil="true"/>
    <NotebookType xmlns="551d9cda-68fc-4cbc-925d-01b0271e2f03" xsi:nil="true"/>
    <FolderType xmlns="551d9cda-68fc-4cbc-925d-01b0271e2f03" xsi:nil="true"/>
    <Owner xmlns="551d9cda-68fc-4cbc-925d-01b0271e2f03">
      <UserInfo>
        <DisplayName/>
        <AccountId xsi:nil="true"/>
        <AccountType/>
      </UserInfo>
    </Owner>
    <Teachers xmlns="551d9cda-68fc-4cbc-925d-01b0271e2f03">
      <UserInfo>
        <DisplayName/>
        <AccountId xsi:nil="true"/>
        <AccountType/>
      </UserInfo>
    </Teachers>
    <Invited_Teachers xmlns="551d9cda-68fc-4cbc-925d-01b0271e2f03" xsi:nil="true"/>
    <Invited_Students xmlns="551d9cda-68fc-4cbc-925d-01b0271e2f03" xsi:nil="true"/>
    <CultureName xmlns="551d9cda-68fc-4cbc-925d-01b0271e2f03" xsi:nil="true"/>
    <Students xmlns="551d9cda-68fc-4cbc-925d-01b0271e2f03">
      <UserInfo>
        <DisplayName/>
        <AccountId xsi:nil="true"/>
        <AccountType/>
      </UserInfo>
    </Students>
    <Student_Groups xmlns="551d9cda-68fc-4cbc-925d-01b0271e2f03">
      <UserInfo>
        <DisplayName/>
        <AccountId xsi:nil="true"/>
        <AccountType/>
      </UserInfo>
    </Student_Groups>
    <Self_Registration_Enabled xmlns="551d9cda-68fc-4cbc-925d-01b0271e2f03" xsi:nil="true"/>
    <Has_Teacher_Only_SectionGroup xmlns="551d9cda-68fc-4cbc-925d-01b0271e2f0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5DA96477A8BA428F182436AA1C3E81" ma:contentTypeVersion="31" ma:contentTypeDescription="Create a new document." ma:contentTypeScope="" ma:versionID="b978c0c2dc6665781f3e71b7b7894e83">
  <xsd:schema xmlns:xsd="http://www.w3.org/2001/XMLSchema" xmlns:xs="http://www.w3.org/2001/XMLSchema" xmlns:p="http://schemas.microsoft.com/office/2006/metadata/properties" xmlns:ns3="64cec073-50b5-45fd-8456-f4464479ceb0" xmlns:ns4="551d9cda-68fc-4cbc-925d-01b0271e2f03" targetNamespace="http://schemas.microsoft.com/office/2006/metadata/properties" ma:root="true" ma:fieldsID="84abd06fd3fe4e21115b950b8a1aa3cf" ns3:_="" ns4:_="">
    <xsd:import namespace="64cec073-50b5-45fd-8456-f4464479ceb0"/>
    <xsd:import namespace="551d9cda-68fc-4cbc-925d-01b0271e2f03"/>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ec073-50b5-45fd-8456-f4464479ceb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23" nillable="true" ma:displayName="Last Shared By User" ma:description="" ma:internalName="LastSharedByUser" ma:readOnly="true">
      <xsd:simpleType>
        <xsd:restriction base="dms:Note">
          <xsd:maxLength value="255"/>
        </xsd:restriction>
      </xsd:simpleType>
    </xsd:element>
    <xsd:element name="LastSharedByTime" ma:index="2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51d9cda-68fc-4cbc-925d-01b0271e2f03"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AutoTags" ma:index="27" nillable="true" ma:displayName="MediaServiceAutoTags" ma:internalName="MediaServiceAutoTags" ma:readOnly="true">
      <xsd:simpleType>
        <xsd:restriction base="dms:Text"/>
      </xsd:simpleType>
    </xsd:element>
    <xsd:element name="MediaServiceOCR" ma:index="28" nillable="true" ma:displayName="MediaServiceOCR" ma:internalName="MediaServiceOCR" ma:readOnly="true">
      <xsd:simpleType>
        <xsd:restriction base="dms:Note">
          <xsd:maxLength value="255"/>
        </xsd:restriction>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DateTaken" ma:index="33" nillable="true" ma:displayName="MediaServiceDateTaken" ma:hidden="true" ma:internalName="MediaServiceDateTaken"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element name="_activity" ma:index="36" nillable="true" ma:displayName="_activity" ma:hidden="true" ma:internalName="_activity">
      <xsd:simpleType>
        <xsd:restriction base="dms:Note"/>
      </xsd:simple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623C26-B473-47F4-9936-E0E5A4D74C04}">
  <ds:schemaRefs>
    <ds:schemaRef ds:uri="551d9cda-68fc-4cbc-925d-01b0271e2f03"/>
    <ds:schemaRef ds:uri="64cec073-50b5-45fd-8456-f4464479ce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ADFD08-41A8-4D84-8183-6705F1702625}">
  <ds:schemaRefs>
    <ds:schemaRef ds:uri="551d9cda-68fc-4cbc-925d-01b0271e2f03"/>
    <ds:schemaRef ds:uri="64cec073-50b5-45fd-8456-f4464479ce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DDC165-60AB-47A8-99FA-A063956212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65</Slides>
  <Notes>40</Notes>
  <HiddenSlides>0</HiddenSlide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New LAUSD</vt:lpstr>
      <vt:lpstr>New LAUSD</vt:lpstr>
      <vt:lpstr>PowerPoint Presentation</vt:lpstr>
      <vt:lpstr>Agenda</vt:lpstr>
      <vt:lpstr>Training Objectives</vt:lpstr>
      <vt:lpstr>PowerPoint Presentation</vt:lpstr>
      <vt:lpstr>ELPAC Interim Assessment Release Plan</vt:lpstr>
      <vt:lpstr>ELPAC Interim Assessments</vt:lpstr>
      <vt:lpstr>ELPAC Interim Assessments</vt:lpstr>
      <vt:lpstr>ELPAC Interim Assessments</vt:lpstr>
      <vt:lpstr>Interim Assessments by Grade Level</vt:lpstr>
      <vt:lpstr>PowerPoint Presentation</vt:lpstr>
      <vt:lpstr>ELPAC Interim Assessments</vt:lpstr>
      <vt:lpstr>PowerPoint Presentation</vt:lpstr>
      <vt:lpstr>Interim Assessment Viewing System</vt:lpstr>
      <vt:lpstr>PowerPoint Presentation</vt:lpstr>
      <vt:lpstr>Teacher Hand Scoring System</vt:lpstr>
      <vt:lpstr>Training Guides and Exemplars </vt:lpstr>
      <vt:lpstr>Training Guides and Exemplars </vt:lpstr>
      <vt:lpstr>Hand Scoring Video</vt:lpstr>
      <vt:lpstr>PowerPoint Presentation</vt:lpstr>
      <vt:lpstr>School Site Professional Development Agenda</vt:lpstr>
      <vt:lpstr> IA Administrator Training Requirements</vt:lpstr>
      <vt:lpstr>ELPAC IA Requirements – Proctors </vt:lpstr>
      <vt:lpstr>Signing the IA Acknowledgment Form</vt:lpstr>
      <vt:lpstr>Signing the IA Acknowledgment Form</vt:lpstr>
      <vt:lpstr>Verifying Completion of the Acknowledgement Form</vt:lpstr>
      <vt:lpstr> Verifying Completion of the Acknowledgement Form </vt:lpstr>
      <vt:lpstr>PowerPoint Presentation</vt:lpstr>
      <vt:lpstr>Security</vt:lpstr>
      <vt:lpstr>Creating IA TOMS Accounts</vt:lpstr>
      <vt:lpstr>Creating IA TOMS Accounts</vt:lpstr>
      <vt:lpstr>Creating IA TOMS Accounts </vt:lpstr>
      <vt:lpstr>PowerPoint Presentation</vt:lpstr>
      <vt:lpstr>California Assessment Accessibility Resource Matrix Designated Supports </vt:lpstr>
      <vt:lpstr>California Assessment Accessibility Resource Matrix</vt:lpstr>
      <vt:lpstr>Accessibility Resources Demonstration Videos</vt:lpstr>
      <vt:lpstr>Professional Development for Staff</vt:lpstr>
      <vt:lpstr>PowerPoint Presentation</vt:lpstr>
      <vt:lpstr>Student Logon Credentials</vt:lpstr>
      <vt:lpstr>MiSiS Smarter Balanced Label &amp; Student Rosters</vt:lpstr>
      <vt:lpstr>Test Security and Student Logon Credentials</vt:lpstr>
      <vt:lpstr>Daily Inventory Control Form for Interim Assessments</vt:lpstr>
      <vt:lpstr>PowerPoint Presentation</vt:lpstr>
      <vt:lpstr>Systems Needed for ELPAC IAs</vt:lpstr>
      <vt:lpstr>Operating Systems and Secure Browsers</vt:lpstr>
      <vt:lpstr>Technology For Test Administration</vt:lpstr>
      <vt:lpstr>PowerPoint Presentation</vt:lpstr>
      <vt:lpstr>Creating a Test Session </vt:lpstr>
      <vt:lpstr>Creating a Test Session cont.</vt:lpstr>
      <vt:lpstr>Creating a Test Session cont.</vt:lpstr>
      <vt:lpstr>Creating a Test Session cont.</vt:lpstr>
      <vt:lpstr>Student Logs Into the Test</vt:lpstr>
      <vt:lpstr>Assigning Accessibility Resources</vt:lpstr>
      <vt:lpstr>Creating a Test Session cont.</vt:lpstr>
      <vt:lpstr>PowerPoint Presentation</vt:lpstr>
      <vt:lpstr>Completion Status</vt:lpstr>
      <vt:lpstr>Plan and Manage Testing Report</vt:lpstr>
      <vt:lpstr>Plan and Manage Testing Report</vt:lpstr>
      <vt:lpstr>PowerPoint Presentation</vt:lpstr>
      <vt:lpstr>California Educator Reporting System (CERS)</vt:lpstr>
      <vt:lpstr>California Educator Reporting System (CERS) Cont.</vt:lpstr>
      <vt:lpstr>Action Item</vt:lpstr>
      <vt:lpstr> Action Items to Complete With CAASPP Coordinator </vt:lpstr>
      <vt:lpstr>Support  Contact Information</vt:lpstr>
      <vt:lpstr>Region Data Coordinators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Guerra, Edwin</dc:creator>
  <cp:revision>3</cp:revision>
  <dcterms:created xsi:type="dcterms:W3CDTF">2023-07-19T20:57:37Z</dcterms:created>
  <dcterms:modified xsi:type="dcterms:W3CDTF">2023-09-28T22:15:26Z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0x010100465DA96477A8BA428F182436AA1C3E81</vt:lpwstr>
  </property>
</Properties>
</file>